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8"/>
  </p:notesMasterIdLst>
  <p:sldIdLst>
    <p:sldId id="256" r:id="rId2"/>
    <p:sldId id="258" r:id="rId3"/>
    <p:sldId id="34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0"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8" r:id="rId71"/>
    <p:sldId id="326" r:id="rId72"/>
    <p:sldId id="327" r:id="rId73"/>
    <p:sldId id="329" r:id="rId74"/>
    <p:sldId id="330" r:id="rId75"/>
    <p:sldId id="331" r:id="rId76"/>
    <p:sldId id="332" r:id="rId77"/>
    <p:sldId id="333" r:id="rId78"/>
    <p:sldId id="334" r:id="rId79"/>
    <p:sldId id="335" r:id="rId80"/>
    <p:sldId id="336" r:id="rId81"/>
    <p:sldId id="342" r:id="rId82"/>
    <p:sldId id="337" r:id="rId83"/>
    <p:sldId id="338" r:id="rId84"/>
    <p:sldId id="339" r:id="rId85"/>
    <p:sldId id="340" r:id="rId86"/>
    <p:sldId id="341"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B304DC07-2F62-46F7-80A6-64A510256F80}">
          <p14:sldIdLst>
            <p14:sldId id="256"/>
            <p14:sldId id="258"/>
          </p14:sldIdLst>
        </p14:section>
        <p14:section name="Summary Section" id="{AED47655-C730-4D28-9B97-2AB878F463F9}">
          <p14:sldIdLst>
            <p14:sldId id="343"/>
          </p14:sldIdLst>
        </p14:section>
        <p14:section name="Introduzione" id="{5C22A3D3-78A1-4218-BAF4-FA1BA77A9CE9}">
          <p14:sldIdLst>
            <p14:sldId id="259"/>
            <p14:sldId id="260"/>
            <p14:sldId id="261"/>
          </p14:sldIdLst>
        </p14:section>
        <p14:section name="Scoperta e controllo" id="{52FE7E75-69CA-4CB7-8270-50731F1BBF61}">
          <p14:sldIdLst>
            <p14:sldId id="262"/>
            <p14:sldId id="263"/>
            <p14:sldId id="264"/>
            <p14:sldId id="265"/>
            <p14:sldId id="266"/>
            <p14:sldId id="267"/>
          </p14:sldIdLst>
        </p14:section>
        <p14:section name="Protezione" id="{BA942791-A4B5-4A85-A67A-2D3844065498}">
          <p14:sldIdLst>
            <p14:sldId id="268"/>
            <p14:sldId id="269"/>
            <p14:sldId id="270"/>
            <p14:sldId id="271"/>
          </p14:sldIdLst>
        </p14:section>
        <p14:section name="Always Encrypted" id="{C1D1A23E-479A-43DE-BC23-C40037F7E149}">
          <p14:sldIdLst>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Lst>
        </p14:section>
        <p14:section name="Row Level Security" id="{E4B16167-D46E-4E89-AB0D-624534A08E15}">
          <p14:sldIdLst>
            <p14:sldId id="299"/>
            <p14:sldId id="301"/>
            <p14:sldId id="300"/>
            <p14:sldId id="302"/>
            <p14:sldId id="303"/>
            <p14:sldId id="304"/>
            <p14:sldId id="305"/>
            <p14:sldId id="306"/>
            <p14:sldId id="307"/>
            <p14:sldId id="308"/>
            <p14:sldId id="309"/>
          </p14:sldIdLst>
        </p14:section>
        <p14:section name="Dynamic Data Masking" id="{05F6CEDA-3EEE-47D6-8A90-A1DD4E9899F0}">
          <p14:sldIdLst>
            <p14:sldId id="310"/>
            <p14:sldId id="311"/>
            <p14:sldId id="312"/>
            <p14:sldId id="313"/>
            <p14:sldId id="314"/>
            <p14:sldId id="315"/>
            <p14:sldId id="316"/>
            <p14:sldId id="317"/>
            <p14:sldId id="318"/>
            <p14:sldId id="319"/>
          </p14:sldIdLst>
        </p14:section>
        <p14:section name="Business Continuity" id="{72D9D0D9-8E5B-4209-9170-EDF8210EB8E3}">
          <p14:sldIdLst>
            <p14:sldId id="320"/>
            <p14:sldId id="321"/>
            <p14:sldId id="322"/>
            <p14:sldId id="323"/>
            <p14:sldId id="324"/>
            <p14:sldId id="328"/>
            <p14:sldId id="326"/>
            <p14:sldId id="327"/>
          </p14:sldIdLst>
        </p14:section>
        <p14:section name="Report e Revisione" id="{6626FECE-E8E1-4A6D-9F9C-4E654A2F6EFF}">
          <p14:sldIdLst>
            <p14:sldId id="329"/>
            <p14:sldId id="330"/>
            <p14:sldId id="331"/>
            <p14:sldId id="332"/>
            <p14:sldId id="333"/>
            <p14:sldId id="334"/>
            <p14:sldId id="335"/>
            <p14:sldId id="336"/>
          </p14:sldIdLst>
        </p14:section>
        <p14:section name="Risorse" id="{E47EF247-C92E-47F9-8903-9BC9613AE34F}">
          <p14:sldIdLst>
            <p14:sldId id="342"/>
            <p14:sldId id="337"/>
            <p14:sldId id="338"/>
            <p14:sldId id="339"/>
            <p14:sldId id="340"/>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5" autoAdjust="0"/>
    <p:restoredTop sz="94626" autoAdjust="0"/>
  </p:normalViewPr>
  <p:slideViewPr>
    <p:cSldViewPr snapToGrid="0">
      <p:cViewPr varScale="1">
        <p:scale>
          <a:sx n="85" d="100"/>
          <a:sy n="85" d="100"/>
        </p:scale>
        <p:origin x="245" y="4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22CF6-BDDD-4C57-A3BB-BD5C20399588}" type="doc">
      <dgm:prSet loTypeId="urn:microsoft.com/office/officeart/2005/8/layout/target1" loCatId="relationship" qsTypeId="urn:microsoft.com/office/officeart/2005/8/quickstyle/simple3" qsCatId="simple" csTypeId="urn:microsoft.com/office/officeart/2005/8/colors/colorful1" csCatId="colorful" phldr="1"/>
      <dgm:spPr/>
    </dgm:pt>
    <dgm:pt modelId="{C7CEB2EC-5DA0-4034-8C27-BFB86C94642A}">
      <dgm:prSet phldrT="[Text]" custT="1"/>
      <dgm:spPr/>
      <dgm:t>
        <a:bodyPr/>
        <a:lstStyle/>
        <a:p>
          <a:r>
            <a:rPr lang="en-US" sz="1400" b="0"/>
            <a:t>Data Encryption</a:t>
          </a:r>
          <a:endParaRPr lang="en-US" sz="1400" b="0" dirty="0"/>
        </a:p>
      </dgm:t>
    </dgm:pt>
    <dgm:pt modelId="{7D21D820-D380-4DE3-9D31-FC71CD3EC4B7}" type="parTrans" cxnId="{CD8357E2-B668-44C5-BB91-1CA52A61329E}">
      <dgm:prSet/>
      <dgm:spPr/>
      <dgm:t>
        <a:bodyPr/>
        <a:lstStyle/>
        <a:p>
          <a:endParaRPr lang="en-US" sz="2000" b="0">
            <a:solidFill>
              <a:schemeClr val="tx1"/>
            </a:solidFill>
          </a:endParaRPr>
        </a:p>
      </dgm:t>
    </dgm:pt>
    <dgm:pt modelId="{AFE3013B-55B0-469E-B92D-19E1F474B7DF}" type="sibTrans" cxnId="{CD8357E2-B668-44C5-BB91-1CA52A61329E}">
      <dgm:prSet/>
      <dgm:spPr/>
      <dgm:t>
        <a:bodyPr/>
        <a:lstStyle/>
        <a:p>
          <a:endParaRPr lang="en-US" sz="2000" b="0">
            <a:solidFill>
              <a:schemeClr val="tx1"/>
            </a:solidFill>
          </a:endParaRPr>
        </a:p>
      </dgm:t>
    </dgm:pt>
    <dgm:pt modelId="{91BC934C-9FD9-483C-AD94-C6AB4D1A5C39}">
      <dgm:prSet phldrT="[Text]" custT="1"/>
      <dgm:spPr/>
      <dgm:t>
        <a:bodyPr/>
        <a:lstStyle/>
        <a:p>
          <a:r>
            <a:rPr lang="en-US" sz="1400" b="0"/>
            <a:t>Proactive monitoring</a:t>
          </a:r>
          <a:endParaRPr lang="en-US" sz="1400" b="0" dirty="0"/>
        </a:p>
      </dgm:t>
    </dgm:pt>
    <dgm:pt modelId="{00DED683-647D-4DD6-96AA-74F53455935E}" type="parTrans" cxnId="{48F980C6-5837-4194-A681-18CEB118B716}">
      <dgm:prSet/>
      <dgm:spPr/>
      <dgm:t>
        <a:bodyPr/>
        <a:lstStyle/>
        <a:p>
          <a:endParaRPr lang="en-US" sz="2000" b="0">
            <a:solidFill>
              <a:schemeClr val="tx1"/>
            </a:solidFill>
          </a:endParaRPr>
        </a:p>
      </dgm:t>
    </dgm:pt>
    <dgm:pt modelId="{5D32B195-3082-44E2-A4E8-D8389E67C4FA}" type="sibTrans" cxnId="{48F980C6-5837-4194-A681-18CEB118B716}">
      <dgm:prSet/>
      <dgm:spPr/>
      <dgm:t>
        <a:bodyPr/>
        <a:lstStyle/>
        <a:p>
          <a:endParaRPr lang="en-US" sz="2000" b="0">
            <a:solidFill>
              <a:schemeClr val="tx1"/>
            </a:solidFill>
          </a:endParaRPr>
        </a:p>
      </dgm:t>
    </dgm:pt>
    <dgm:pt modelId="{3891B092-9656-4D0E-9B43-B1D4E8C1CE4C}">
      <dgm:prSet phldrT="[Text]" custT="1"/>
      <dgm:spPr/>
      <dgm:t>
        <a:bodyPr/>
        <a:lstStyle/>
        <a:p>
          <a:r>
            <a:rPr lang="en-US" sz="1400" b="0"/>
            <a:t>Access Control</a:t>
          </a:r>
          <a:endParaRPr lang="en-US" sz="1400" b="0" dirty="0"/>
        </a:p>
      </dgm:t>
    </dgm:pt>
    <dgm:pt modelId="{BBD3A42F-2AEF-4CDF-BEEC-90359FE2C83B}" type="sibTrans" cxnId="{C16F4E53-1157-4E17-97FB-DD4011F18739}">
      <dgm:prSet/>
      <dgm:spPr/>
      <dgm:t>
        <a:bodyPr/>
        <a:lstStyle/>
        <a:p>
          <a:endParaRPr lang="en-US" sz="2000" b="0">
            <a:solidFill>
              <a:schemeClr val="tx1"/>
            </a:solidFill>
          </a:endParaRPr>
        </a:p>
      </dgm:t>
    </dgm:pt>
    <dgm:pt modelId="{C18EEF62-F013-4611-AC2C-EB9DAC62D7AD}" type="parTrans" cxnId="{C16F4E53-1157-4E17-97FB-DD4011F18739}">
      <dgm:prSet/>
      <dgm:spPr/>
      <dgm:t>
        <a:bodyPr/>
        <a:lstStyle/>
        <a:p>
          <a:endParaRPr lang="en-US" sz="2000" b="0">
            <a:solidFill>
              <a:schemeClr val="tx1"/>
            </a:solidFill>
          </a:endParaRPr>
        </a:p>
      </dgm:t>
    </dgm:pt>
    <dgm:pt modelId="{0B48C72E-EE2B-46BB-ADC9-E2E1BAE3D428}">
      <dgm:prSet phldrT="[Text]" custT="1"/>
      <dgm:spPr/>
      <dgm:t>
        <a:bodyPr/>
        <a:lstStyle/>
        <a:p>
          <a:r>
            <a:rPr lang="en-US" sz="1400" b="0"/>
            <a:t>Data Access</a:t>
          </a:r>
          <a:endParaRPr lang="en-US" sz="1400" b="0" dirty="0"/>
        </a:p>
      </dgm:t>
    </dgm:pt>
    <dgm:pt modelId="{235F9640-0461-40C7-8DEF-7F47F49933D0}" type="sibTrans" cxnId="{2765004B-8738-4853-B4DA-C5E83DABC87B}">
      <dgm:prSet/>
      <dgm:spPr/>
      <dgm:t>
        <a:bodyPr/>
        <a:lstStyle/>
        <a:p>
          <a:endParaRPr lang="en-US" sz="2000" b="0">
            <a:solidFill>
              <a:schemeClr val="tx1"/>
            </a:solidFill>
          </a:endParaRPr>
        </a:p>
      </dgm:t>
    </dgm:pt>
    <dgm:pt modelId="{1D46B918-3247-4D44-8C93-FC992CCD4F13}" type="parTrans" cxnId="{2765004B-8738-4853-B4DA-C5E83DABC87B}">
      <dgm:prSet/>
      <dgm:spPr/>
      <dgm:t>
        <a:bodyPr/>
        <a:lstStyle/>
        <a:p>
          <a:endParaRPr lang="en-US" sz="2000" b="0">
            <a:solidFill>
              <a:schemeClr val="tx1"/>
            </a:solidFill>
          </a:endParaRPr>
        </a:p>
      </dgm:t>
    </dgm:pt>
    <dgm:pt modelId="{6A0AC622-BC5A-4C40-BAC5-7CED67CFDE60}" type="pres">
      <dgm:prSet presAssocID="{D4922CF6-BDDD-4C57-A3BB-BD5C20399588}" presName="composite" presStyleCnt="0">
        <dgm:presLayoutVars>
          <dgm:chMax val="5"/>
          <dgm:dir/>
          <dgm:resizeHandles val="exact"/>
        </dgm:presLayoutVars>
      </dgm:prSet>
      <dgm:spPr/>
    </dgm:pt>
    <dgm:pt modelId="{6AC0BF4E-25EB-475D-A16C-50E6F0EA87AB}" type="pres">
      <dgm:prSet presAssocID="{C7CEB2EC-5DA0-4034-8C27-BFB86C94642A}" presName="circle1" presStyleLbl="lnNode1" presStyleIdx="0" presStyleCnt="4"/>
      <dgm:spPr/>
    </dgm:pt>
    <dgm:pt modelId="{D3416DDF-5CDE-48C3-8344-636ED1209BA0}" type="pres">
      <dgm:prSet presAssocID="{C7CEB2EC-5DA0-4034-8C27-BFB86C94642A}" presName="text1" presStyleLbl="revTx" presStyleIdx="0" presStyleCnt="4">
        <dgm:presLayoutVars>
          <dgm:bulletEnabled val="1"/>
        </dgm:presLayoutVars>
      </dgm:prSet>
      <dgm:spPr/>
    </dgm:pt>
    <dgm:pt modelId="{08C593B4-CD69-4CF9-8DAC-104255B852A8}" type="pres">
      <dgm:prSet presAssocID="{C7CEB2EC-5DA0-4034-8C27-BFB86C94642A}" presName="line1" presStyleLbl="callout" presStyleIdx="0" presStyleCnt="8"/>
      <dgm:spPr/>
    </dgm:pt>
    <dgm:pt modelId="{644A5B50-FFD9-4F50-846E-299FF8A8785D}" type="pres">
      <dgm:prSet presAssocID="{C7CEB2EC-5DA0-4034-8C27-BFB86C94642A}" presName="d1" presStyleLbl="callout" presStyleIdx="1" presStyleCnt="8"/>
      <dgm:spPr/>
    </dgm:pt>
    <dgm:pt modelId="{435B205E-8BB4-4961-8D24-664159D712A8}" type="pres">
      <dgm:prSet presAssocID="{0B48C72E-EE2B-46BB-ADC9-E2E1BAE3D428}" presName="circle2" presStyleLbl="lnNode1" presStyleIdx="1" presStyleCnt="4"/>
      <dgm:spPr/>
    </dgm:pt>
    <dgm:pt modelId="{2B992B46-44F2-45B8-A2B0-1145869A4120}" type="pres">
      <dgm:prSet presAssocID="{0B48C72E-EE2B-46BB-ADC9-E2E1BAE3D428}" presName="text2" presStyleLbl="revTx" presStyleIdx="1" presStyleCnt="4">
        <dgm:presLayoutVars>
          <dgm:bulletEnabled val="1"/>
        </dgm:presLayoutVars>
      </dgm:prSet>
      <dgm:spPr/>
    </dgm:pt>
    <dgm:pt modelId="{13753A46-B017-4942-9468-7C30D3177BCC}" type="pres">
      <dgm:prSet presAssocID="{0B48C72E-EE2B-46BB-ADC9-E2E1BAE3D428}" presName="line2" presStyleLbl="callout" presStyleIdx="2" presStyleCnt="8"/>
      <dgm:spPr/>
    </dgm:pt>
    <dgm:pt modelId="{72E12C0B-44A1-442A-99E0-520B12EF45AA}" type="pres">
      <dgm:prSet presAssocID="{0B48C72E-EE2B-46BB-ADC9-E2E1BAE3D428}" presName="d2" presStyleLbl="callout" presStyleIdx="3" presStyleCnt="8"/>
      <dgm:spPr/>
    </dgm:pt>
    <dgm:pt modelId="{67CE40DC-DB9C-4D82-8AAB-1456DBB5BFF8}" type="pres">
      <dgm:prSet presAssocID="{3891B092-9656-4D0E-9B43-B1D4E8C1CE4C}" presName="circle3" presStyleLbl="lnNode1" presStyleIdx="2" presStyleCnt="4"/>
      <dgm:spPr/>
    </dgm:pt>
    <dgm:pt modelId="{F8F09A7F-9841-4125-9544-0A0B6F005A37}" type="pres">
      <dgm:prSet presAssocID="{3891B092-9656-4D0E-9B43-B1D4E8C1CE4C}" presName="text3" presStyleLbl="revTx" presStyleIdx="2" presStyleCnt="4">
        <dgm:presLayoutVars>
          <dgm:bulletEnabled val="1"/>
        </dgm:presLayoutVars>
      </dgm:prSet>
      <dgm:spPr/>
    </dgm:pt>
    <dgm:pt modelId="{9563A366-FCAC-439D-9427-19C5FEA86B8E}" type="pres">
      <dgm:prSet presAssocID="{3891B092-9656-4D0E-9B43-B1D4E8C1CE4C}" presName="line3" presStyleLbl="callout" presStyleIdx="4" presStyleCnt="8"/>
      <dgm:spPr/>
    </dgm:pt>
    <dgm:pt modelId="{9AFB252A-5E14-4972-9814-9DFCF81F51E7}" type="pres">
      <dgm:prSet presAssocID="{3891B092-9656-4D0E-9B43-B1D4E8C1CE4C}" presName="d3" presStyleLbl="callout" presStyleIdx="5" presStyleCnt="8"/>
      <dgm:spPr/>
    </dgm:pt>
    <dgm:pt modelId="{8C357F1B-87E4-4E77-A50C-C5AB7E5B5125}" type="pres">
      <dgm:prSet presAssocID="{91BC934C-9FD9-483C-AD94-C6AB4D1A5C39}" presName="circle4" presStyleLbl="lnNode1" presStyleIdx="3" presStyleCnt="4" custLinFactNeighborY="0"/>
      <dgm:spPr/>
    </dgm:pt>
    <dgm:pt modelId="{1523E755-4B67-41B8-9F6C-5C4CEDAE80CF}" type="pres">
      <dgm:prSet presAssocID="{91BC934C-9FD9-483C-AD94-C6AB4D1A5C39}" presName="text4" presStyleLbl="revTx" presStyleIdx="3" presStyleCnt="4">
        <dgm:presLayoutVars>
          <dgm:bulletEnabled val="1"/>
        </dgm:presLayoutVars>
      </dgm:prSet>
      <dgm:spPr/>
    </dgm:pt>
    <dgm:pt modelId="{9B9EBA92-23CE-453A-A27C-11B2960E868B}" type="pres">
      <dgm:prSet presAssocID="{91BC934C-9FD9-483C-AD94-C6AB4D1A5C39}" presName="line4" presStyleLbl="callout" presStyleIdx="6" presStyleCnt="8"/>
      <dgm:spPr/>
    </dgm:pt>
    <dgm:pt modelId="{816C1B12-FAD1-47D3-B018-21EDA16BDE67}" type="pres">
      <dgm:prSet presAssocID="{91BC934C-9FD9-483C-AD94-C6AB4D1A5C39}" presName="d4" presStyleLbl="callout" presStyleIdx="7" presStyleCnt="8"/>
      <dgm:spPr/>
    </dgm:pt>
  </dgm:ptLst>
  <dgm:cxnLst>
    <dgm:cxn modelId="{9AC9AF66-93D0-4B09-891A-053AEBCB53C9}" type="presOf" srcId="{0B48C72E-EE2B-46BB-ADC9-E2E1BAE3D428}" destId="{2B992B46-44F2-45B8-A2B0-1145869A4120}" srcOrd="0" destOrd="0" presId="urn:microsoft.com/office/officeart/2005/8/layout/target1"/>
    <dgm:cxn modelId="{2765004B-8738-4853-B4DA-C5E83DABC87B}" srcId="{D4922CF6-BDDD-4C57-A3BB-BD5C20399588}" destId="{0B48C72E-EE2B-46BB-ADC9-E2E1BAE3D428}" srcOrd="1" destOrd="0" parTransId="{1D46B918-3247-4D44-8C93-FC992CCD4F13}" sibTransId="{235F9640-0461-40C7-8DEF-7F47F49933D0}"/>
    <dgm:cxn modelId="{C16F4E53-1157-4E17-97FB-DD4011F18739}" srcId="{D4922CF6-BDDD-4C57-A3BB-BD5C20399588}" destId="{3891B092-9656-4D0E-9B43-B1D4E8C1CE4C}" srcOrd="2" destOrd="0" parTransId="{C18EEF62-F013-4611-AC2C-EB9DAC62D7AD}" sibTransId="{BBD3A42F-2AEF-4CDF-BEEC-90359FE2C83B}"/>
    <dgm:cxn modelId="{AEED5354-43CB-4453-8FB3-B66306DF0E4C}" type="presOf" srcId="{3891B092-9656-4D0E-9B43-B1D4E8C1CE4C}" destId="{F8F09A7F-9841-4125-9544-0A0B6F005A37}" srcOrd="0" destOrd="0" presId="urn:microsoft.com/office/officeart/2005/8/layout/target1"/>
    <dgm:cxn modelId="{DA928474-49A8-4EA6-913D-784DCA126584}" type="presOf" srcId="{91BC934C-9FD9-483C-AD94-C6AB4D1A5C39}" destId="{1523E755-4B67-41B8-9F6C-5C4CEDAE80CF}" srcOrd="0" destOrd="0" presId="urn:microsoft.com/office/officeart/2005/8/layout/target1"/>
    <dgm:cxn modelId="{64384A57-B0BA-457F-8D0E-1D36AA527826}" type="presOf" srcId="{C7CEB2EC-5DA0-4034-8C27-BFB86C94642A}" destId="{D3416DDF-5CDE-48C3-8344-636ED1209BA0}" srcOrd="0" destOrd="0" presId="urn:microsoft.com/office/officeart/2005/8/layout/target1"/>
    <dgm:cxn modelId="{54571F9E-9E73-49C2-B6B2-BB7C5059692C}" type="presOf" srcId="{D4922CF6-BDDD-4C57-A3BB-BD5C20399588}" destId="{6A0AC622-BC5A-4C40-BAC5-7CED67CFDE60}" srcOrd="0" destOrd="0" presId="urn:microsoft.com/office/officeart/2005/8/layout/target1"/>
    <dgm:cxn modelId="{48F980C6-5837-4194-A681-18CEB118B716}" srcId="{D4922CF6-BDDD-4C57-A3BB-BD5C20399588}" destId="{91BC934C-9FD9-483C-AD94-C6AB4D1A5C39}" srcOrd="3" destOrd="0" parTransId="{00DED683-647D-4DD6-96AA-74F53455935E}" sibTransId="{5D32B195-3082-44E2-A4E8-D8389E67C4FA}"/>
    <dgm:cxn modelId="{CD8357E2-B668-44C5-BB91-1CA52A61329E}" srcId="{D4922CF6-BDDD-4C57-A3BB-BD5C20399588}" destId="{C7CEB2EC-5DA0-4034-8C27-BFB86C94642A}" srcOrd="0" destOrd="0" parTransId="{7D21D820-D380-4DE3-9D31-FC71CD3EC4B7}" sibTransId="{AFE3013B-55B0-469E-B92D-19E1F474B7DF}"/>
    <dgm:cxn modelId="{7DE665B9-C2B6-44CF-893D-B8647715941B}" type="presParOf" srcId="{6A0AC622-BC5A-4C40-BAC5-7CED67CFDE60}" destId="{6AC0BF4E-25EB-475D-A16C-50E6F0EA87AB}" srcOrd="0" destOrd="0" presId="urn:microsoft.com/office/officeart/2005/8/layout/target1"/>
    <dgm:cxn modelId="{37BB1A5D-F7B5-457E-83E0-CE22A74F719E}" type="presParOf" srcId="{6A0AC622-BC5A-4C40-BAC5-7CED67CFDE60}" destId="{D3416DDF-5CDE-48C3-8344-636ED1209BA0}" srcOrd="1" destOrd="0" presId="urn:microsoft.com/office/officeart/2005/8/layout/target1"/>
    <dgm:cxn modelId="{7B86AD52-0C00-4508-89EC-22417D9D581D}" type="presParOf" srcId="{6A0AC622-BC5A-4C40-BAC5-7CED67CFDE60}" destId="{08C593B4-CD69-4CF9-8DAC-104255B852A8}" srcOrd="2" destOrd="0" presId="urn:microsoft.com/office/officeart/2005/8/layout/target1"/>
    <dgm:cxn modelId="{8DD961EF-0087-4D30-9AD6-E4B043D87DE1}" type="presParOf" srcId="{6A0AC622-BC5A-4C40-BAC5-7CED67CFDE60}" destId="{644A5B50-FFD9-4F50-846E-299FF8A8785D}" srcOrd="3" destOrd="0" presId="urn:microsoft.com/office/officeart/2005/8/layout/target1"/>
    <dgm:cxn modelId="{9C1D3C00-A3F8-45FF-90B1-EEE24C8E81C6}" type="presParOf" srcId="{6A0AC622-BC5A-4C40-BAC5-7CED67CFDE60}" destId="{435B205E-8BB4-4961-8D24-664159D712A8}" srcOrd="4" destOrd="0" presId="urn:microsoft.com/office/officeart/2005/8/layout/target1"/>
    <dgm:cxn modelId="{4BDA9B49-3D66-43E9-928B-FEB69161A834}" type="presParOf" srcId="{6A0AC622-BC5A-4C40-BAC5-7CED67CFDE60}" destId="{2B992B46-44F2-45B8-A2B0-1145869A4120}" srcOrd="5" destOrd="0" presId="urn:microsoft.com/office/officeart/2005/8/layout/target1"/>
    <dgm:cxn modelId="{91BB1923-962D-43CD-9151-569193468673}" type="presParOf" srcId="{6A0AC622-BC5A-4C40-BAC5-7CED67CFDE60}" destId="{13753A46-B017-4942-9468-7C30D3177BCC}" srcOrd="6" destOrd="0" presId="urn:microsoft.com/office/officeart/2005/8/layout/target1"/>
    <dgm:cxn modelId="{EBD721A4-D6B9-464A-8720-CF0BD3F6B37A}" type="presParOf" srcId="{6A0AC622-BC5A-4C40-BAC5-7CED67CFDE60}" destId="{72E12C0B-44A1-442A-99E0-520B12EF45AA}" srcOrd="7" destOrd="0" presId="urn:microsoft.com/office/officeart/2005/8/layout/target1"/>
    <dgm:cxn modelId="{C3A57566-B99F-4221-84AB-E323CBF9F945}" type="presParOf" srcId="{6A0AC622-BC5A-4C40-BAC5-7CED67CFDE60}" destId="{67CE40DC-DB9C-4D82-8AAB-1456DBB5BFF8}" srcOrd="8" destOrd="0" presId="urn:microsoft.com/office/officeart/2005/8/layout/target1"/>
    <dgm:cxn modelId="{0E35C594-1FB2-4CF0-944F-405637E10EB2}" type="presParOf" srcId="{6A0AC622-BC5A-4C40-BAC5-7CED67CFDE60}" destId="{F8F09A7F-9841-4125-9544-0A0B6F005A37}" srcOrd="9" destOrd="0" presId="urn:microsoft.com/office/officeart/2005/8/layout/target1"/>
    <dgm:cxn modelId="{AF0BF7A0-2595-4F5A-9E86-6C24899B74D5}" type="presParOf" srcId="{6A0AC622-BC5A-4C40-BAC5-7CED67CFDE60}" destId="{9563A366-FCAC-439D-9427-19C5FEA86B8E}" srcOrd="10" destOrd="0" presId="urn:microsoft.com/office/officeart/2005/8/layout/target1"/>
    <dgm:cxn modelId="{399BDA4F-00B5-4EDA-A221-455D16682B47}" type="presParOf" srcId="{6A0AC622-BC5A-4C40-BAC5-7CED67CFDE60}" destId="{9AFB252A-5E14-4972-9814-9DFCF81F51E7}" srcOrd="11" destOrd="0" presId="urn:microsoft.com/office/officeart/2005/8/layout/target1"/>
    <dgm:cxn modelId="{795038BF-1F73-4AD0-8896-8A0D942C0B38}" type="presParOf" srcId="{6A0AC622-BC5A-4C40-BAC5-7CED67CFDE60}" destId="{8C357F1B-87E4-4E77-A50C-C5AB7E5B5125}" srcOrd="12" destOrd="0" presId="urn:microsoft.com/office/officeart/2005/8/layout/target1"/>
    <dgm:cxn modelId="{A801DBD0-14E4-4ABA-9F04-FA83DE737018}" type="presParOf" srcId="{6A0AC622-BC5A-4C40-BAC5-7CED67CFDE60}" destId="{1523E755-4B67-41B8-9F6C-5C4CEDAE80CF}" srcOrd="13" destOrd="0" presId="urn:microsoft.com/office/officeart/2005/8/layout/target1"/>
    <dgm:cxn modelId="{84A542A4-9737-428B-9760-788879D08F68}" type="presParOf" srcId="{6A0AC622-BC5A-4C40-BAC5-7CED67CFDE60}" destId="{9B9EBA92-23CE-453A-A27C-11B2960E868B}" srcOrd="14" destOrd="0" presId="urn:microsoft.com/office/officeart/2005/8/layout/target1"/>
    <dgm:cxn modelId="{EDEAEEA3-27B6-4E85-A590-83CD406BCCDF}" type="presParOf" srcId="{6A0AC622-BC5A-4C40-BAC5-7CED67CFDE60}" destId="{816C1B12-FAD1-47D3-B018-21EDA16BDE67}"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2EFD0C-A5FA-4568-84FA-245585D6A2A7}"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EDC46B07-02C8-49EC-8155-66DB3A0EB623}">
      <dgm:prSet phldrT="[Text]" custT="1"/>
      <dgm:spPr/>
      <dgm:t>
        <a:bodyPr/>
        <a:lstStyle/>
        <a:p>
          <a:r>
            <a:rPr lang="en-US" sz="1600" b="1" dirty="0"/>
            <a:t>Data Encryption</a:t>
          </a:r>
        </a:p>
      </dgm:t>
    </dgm:pt>
    <dgm:pt modelId="{9E5E7C00-D3EB-4256-B1CF-0D923C62E440}" type="parTrans" cxnId="{2E380DB8-FA1A-488B-B0FB-47D73C267C6E}">
      <dgm:prSet/>
      <dgm:spPr/>
      <dgm:t>
        <a:bodyPr/>
        <a:lstStyle/>
        <a:p>
          <a:endParaRPr lang="en-US" sz="2400" b="1"/>
        </a:p>
      </dgm:t>
    </dgm:pt>
    <dgm:pt modelId="{A558F016-74D9-4927-A240-79E0D88BDC81}" type="sibTrans" cxnId="{2E380DB8-FA1A-488B-B0FB-47D73C267C6E}">
      <dgm:prSet/>
      <dgm:spPr/>
      <dgm:t>
        <a:bodyPr/>
        <a:lstStyle/>
        <a:p>
          <a:endParaRPr lang="en-US" sz="2400" b="1"/>
        </a:p>
      </dgm:t>
    </dgm:pt>
    <dgm:pt modelId="{C096AF68-A2F1-48D4-9B57-9FF0A1D890EB}">
      <dgm:prSet phldrT="[Text]" custT="1"/>
      <dgm:spPr/>
      <dgm:t>
        <a:bodyPr/>
        <a:lstStyle/>
        <a:p>
          <a:r>
            <a:rPr lang="en-US" sz="1600" b="1" dirty="0"/>
            <a:t>Transparent Data Encryption (at rest)</a:t>
          </a:r>
        </a:p>
      </dgm:t>
    </dgm:pt>
    <dgm:pt modelId="{3AB25FD3-C692-474B-8B4A-F6CE391AF807}" type="parTrans" cxnId="{8E9DE9D3-3915-47A0-BE36-6023EB4D8C02}">
      <dgm:prSet/>
      <dgm:spPr/>
      <dgm:t>
        <a:bodyPr/>
        <a:lstStyle/>
        <a:p>
          <a:endParaRPr lang="en-US" sz="2400" b="1"/>
        </a:p>
      </dgm:t>
    </dgm:pt>
    <dgm:pt modelId="{9230E9A4-F0CD-4F33-AA66-586633B889F1}" type="sibTrans" cxnId="{8E9DE9D3-3915-47A0-BE36-6023EB4D8C02}">
      <dgm:prSet/>
      <dgm:spPr/>
      <dgm:t>
        <a:bodyPr/>
        <a:lstStyle/>
        <a:p>
          <a:endParaRPr lang="en-US" sz="2400" b="1"/>
        </a:p>
      </dgm:t>
    </dgm:pt>
    <dgm:pt modelId="{2B2B094E-6B85-4762-B1F8-A2C369D623EB}">
      <dgm:prSet phldrT="[Text]" custT="1"/>
      <dgm:spPr/>
      <dgm:t>
        <a:bodyPr/>
        <a:lstStyle/>
        <a:p>
          <a:r>
            <a:rPr lang="en-US" sz="1600" b="1" dirty="0"/>
            <a:t>Cell-Level Encryption (at rest)</a:t>
          </a:r>
        </a:p>
      </dgm:t>
    </dgm:pt>
    <dgm:pt modelId="{05CCABA6-EBCF-4649-BBE7-850FA073FC9D}" type="parTrans" cxnId="{FA364FE9-3C61-4E62-A342-B953DC9660A0}">
      <dgm:prSet/>
      <dgm:spPr/>
      <dgm:t>
        <a:bodyPr/>
        <a:lstStyle/>
        <a:p>
          <a:endParaRPr lang="en-US" sz="2400" b="1"/>
        </a:p>
      </dgm:t>
    </dgm:pt>
    <dgm:pt modelId="{43E04955-99A1-4D35-87BE-DCF7CE6A2362}" type="sibTrans" cxnId="{FA364FE9-3C61-4E62-A342-B953DC9660A0}">
      <dgm:prSet/>
      <dgm:spPr/>
      <dgm:t>
        <a:bodyPr/>
        <a:lstStyle/>
        <a:p>
          <a:endParaRPr lang="en-US" sz="2400" b="1"/>
        </a:p>
      </dgm:t>
    </dgm:pt>
    <dgm:pt modelId="{12C39C14-B6E8-4F4A-BE16-3C9A4BD0597D}">
      <dgm:prSet phldrT="[Text]" custT="1"/>
      <dgm:spPr/>
      <dgm:t>
        <a:bodyPr/>
        <a:lstStyle/>
        <a:p>
          <a:r>
            <a:rPr lang="en-US" sz="1600" b="1" dirty="0"/>
            <a:t>Always Encrypted (at rest and in transit)</a:t>
          </a:r>
        </a:p>
      </dgm:t>
    </dgm:pt>
    <dgm:pt modelId="{3CBE4393-0AEC-43D2-8281-CC1192908FD3}" type="parTrans" cxnId="{1BFBF819-6F57-411F-9DA5-941A5FB40846}">
      <dgm:prSet/>
      <dgm:spPr/>
      <dgm:t>
        <a:bodyPr/>
        <a:lstStyle/>
        <a:p>
          <a:endParaRPr lang="en-US" sz="2400" b="1"/>
        </a:p>
      </dgm:t>
    </dgm:pt>
    <dgm:pt modelId="{158150CF-59ED-4238-BF79-01B5E516E210}" type="sibTrans" cxnId="{1BFBF819-6F57-411F-9DA5-941A5FB40846}">
      <dgm:prSet/>
      <dgm:spPr/>
      <dgm:t>
        <a:bodyPr/>
        <a:lstStyle/>
        <a:p>
          <a:endParaRPr lang="en-US" sz="2400" b="1"/>
        </a:p>
      </dgm:t>
    </dgm:pt>
    <dgm:pt modelId="{4FE285AE-B5A4-44A5-A742-6A2683807245}">
      <dgm:prSet phldrT="[Text]" custT="1"/>
      <dgm:spPr/>
      <dgm:t>
        <a:bodyPr/>
        <a:lstStyle/>
        <a:p>
          <a:r>
            <a:rPr lang="en-US" sz="1600" b="1" dirty="0"/>
            <a:t>Data Access</a:t>
          </a:r>
        </a:p>
      </dgm:t>
    </dgm:pt>
    <dgm:pt modelId="{2C77F069-4EC5-4C72-8131-F6A9EDA52C67}" type="parTrans" cxnId="{5CE6164F-4B61-46B0-87BF-669E0FB2C713}">
      <dgm:prSet/>
      <dgm:spPr/>
      <dgm:t>
        <a:bodyPr/>
        <a:lstStyle/>
        <a:p>
          <a:endParaRPr lang="en-US" sz="2400" b="1"/>
        </a:p>
      </dgm:t>
    </dgm:pt>
    <dgm:pt modelId="{6703CE66-3F5E-4649-B8AC-200BC43E3CB1}" type="sibTrans" cxnId="{5CE6164F-4B61-46B0-87BF-669E0FB2C713}">
      <dgm:prSet/>
      <dgm:spPr/>
      <dgm:t>
        <a:bodyPr/>
        <a:lstStyle/>
        <a:p>
          <a:endParaRPr lang="en-US" sz="2400" b="1"/>
        </a:p>
      </dgm:t>
    </dgm:pt>
    <dgm:pt modelId="{E8D0C638-49B6-4D8C-B4D2-42BC7BCBBDFA}">
      <dgm:prSet phldrT="[Text]" custT="1"/>
      <dgm:spPr/>
      <dgm:t>
        <a:bodyPr/>
        <a:lstStyle/>
        <a:p>
          <a:r>
            <a:rPr lang="en-US" sz="1600" b="1" dirty="0"/>
            <a:t>Dynamic Data Masking</a:t>
          </a:r>
        </a:p>
      </dgm:t>
    </dgm:pt>
    <dgm:pt modelId="{9074D7D3-675E-451F-B7D0-DDDACF54C75E}" type="parTrans" cxnId="{3D47D274-11D6-4AE0-99BA-1EDEF48266CA}">
      <dgm:prSet/>
      <dgm:spPr/>
      <dgm:t>
        <a:bodyPr/>
        <a:lstStyle/>
        <a:p>
          <a:endParaRPr lang="en-US" sz="2400" b="1"/>
        </a:p>
      </dgm:t>
    </dgm:pt>
    <dgm:pt modelId="{93D29A8D-FDC4-4B2B-9870-DC0F81888697}" type="sibTrans" cxnId="{3D47D274-11D6-4AE0-99BA-1EDEF48266CA}">
      <dgm:prSet/>
      <dgm:spPr/>
      <dgm:t>
        <a:bodyPr/>
        <a:lstStyle/>
        <a:p>
          <a:endParaRPr lang="en-US" sz="2400" b="1"/>
        </a:p>
      </dgm:t>
    </dgm:pt>
    <dgm:pt modelId="{C9EB9107-DB2E-4DAE-94FA-5D0E8C86B8DE}">
      <dgm:prSet phldrT="[Text]" custT="1"/>
      <dgm:spPr/>
      <dgm:t>
        <a:bodyPr/>
        <a:lstStyle/>
        <a:p>
          <a:r>
            <a:rPr lang="en-US" sz="1600" b="1" dirty="0"/>
            <a:t>Row-Level Security</a:t>
          </a:r>
        </a:p>
      </dgm:t>
    </dgm:pt>
    <dgm:pt modelId="{6063E56F-E621-4063-A63F-BE1F523FE044}" type="parTrans" cxnId="{3C5A0447-3775-47EA-9CDF-98A6D456AC94}">
      <dgm:prSet/>
      <dgm:spPr/>
      <dgm:t>
        <a:bodyPr/>
        <a:lstStyle/>
        <a:p>
          <a:endParaRPr lang="en-US" sz="2400" b="1"/>
        </a:p>
      </dgm:t>
    </dgm:pt>
    <dgm:pt modelId="{7267A136-8A6C-4CCC-976D-CCBC3515D0AB}" type="sibTrans" cxnId="{3C5A0447-3775-47EA-9CDF-98A6D456AC94}">
      <dgm:prSet/>
      <dgm:spPr/>
      <dgm:t>
        <a:bodyPr/>
        <a:lstStyle/>
        <a:p>
          <a:endParaRPr lang="en-US" sz="2400" b="1"/>
        </a:p>
      </dgm:t>
    </dgm:pt>
    <dgm:pt modelId="{E86E8654-E5BE-4E0E-8752-FEA8546C46DB}">
      <dgm:prSet phldrT="[Text]" custT="1"/>
      <dgm:spPr/>
      <dgm:t>
        <a:bodyPr/>
        <a:lstStyle/>
        <a:p>
          <a:r>
            <a:rPr lang="en-US" sz="1600" b="1" dirty="0"/>
            <a:t>Access Control</a:t>
          </a:r>
        </a:p>
      </dgm:t>
    </dgm:pt>
    <dgm:pt modelId="{87DF4FA0-040F-4DC8-88D7-251E88C4FCCE}" type="parTrans" cxnId="{9EC928FB-101C-475B-8FC1-032EE995E83C}">
      <dgm:prSet/>
      <dgm:spPr/>
      <dgm:t>
        <a:bodyPr/>
        <a:lstStyle/>
        <a:p>
          <a:endParaRPr lang="en-US" sz="2400" b="1"/>
        </a:p>
      </dgm:t>
    </dgm:pt>
    <dgm:pt modelId="{410EA7FD-C9C4-457E-9F57-E8739BBB22C2}" type="sibTrans" cxnId="{9EC928FB-101C-475B-8FC1-032EE995E83C}">
      <dgm:prSet/>
      <dgm:spPr/>
      <dgm:t>
        <a:bodyPr/>
        <a:lstStyle/>
        <a:p>
          <a:endParaRPr lang="en-US" sz="2400" b="1"/>
        </a:p>
      </dgm:t>
    </dgm:pt>
    <dgm:pt modelId="{AC4340DE-E034-4CE0-8685-5989CCC41C42}">
      <dgm:prSet phldrT="[Text]" custT="1"/>
      <dgm:spPr/>
      <dgm:t>
        <a:bodyPr/>
        <a:lstStyle/>
        <a:p>
          <a:r>
            <a:rPr lang="en-US" sz="1600" b="1" dirty="0"/>
            <a:t>Encrypted Authentication</a:t>
          </a:r>
        </a:p>
      </dgm:t>
    </dgm:pt>
    <dgm:pt modelId="{A72B97C1-96A6-4FC4-BC8A-5D45370CC026}" type="parTrans" cxnId="{5EDA39AB-54F8-4040-B1D6-D590B8CD6F51}">
      <dgm:prSet/>
      <dgm:spPr/>
      <dgm:t>
        <a:bodyPr/>
        <a:lstStyle/>
        <a:p>
          <a:endParaRPr lang="en-US" sz="2400" b="1"/>
        </a:p>
      </dgm:t>
    </dgm:pt>
    <dgm:pt modelId="{4DA8794F-301B-4F7D-916D-5B5B89666A47}" type="sibTrans" cxnId="{5EDA39AB-54F8-4040-B1D6-D590B8CD6F51}">
      <dgm:prSet/>
      <dgm:spPr/>
      <dgm:t>
        <a:bodyPr/>
        <a:lstStyle/>
        <a:p>
          <a:endParaRPr lang="en-US" sz="2400" b="1"/>
        </a:p>
      </dgm:t>
    </dgm:pt>
    <dgm:pt modelId="{7E7F369B-C077-477F-82F1-EFDFADC2959C}">
      <dgm:prSet phldrT="[Text]" custT="1"/>
      <dgm:spPr/>
      <dgm:t>
        <a:bodyPr/>
        <a:lstStyle/>
        <a:p>
          <a:r>
            <a:rPr lang="en-US" sz="1600" b="1" dirty="0"/>
            <a:t>SQL Firewall*</a:t>
          </a:r>
        </a:p>
      </dgm:t>
    </dgm:pt>
    <dgm:pt modelId="{5D1E037B-F412-49B5-9851-13E0D7D2391E}" type="parTrans" cxnId="{06E49052-4DB6-45FF-8B8B-534BA7D9BC8C}">
      <dgm:prSet/>
      <dgm:spPr/>
      <dgm:t>
        <a:bodyPr/>
        <a:lstStyle/>
        <a:p>
          <a:endParaRPr lang="en-US" sz="2400" b="1"/>
        </a:p>
      </dgm:t>
    </dgm:pt>
    <dgm:pt modelId="{9E81D913-3586-47E5-BC4A-A22B148DF262}" type="sibTrans" cxnId="{06E49052-4DB6-45FF-8B8B-534BA7D9BC8C}">
      <dgm:prSet/>
      <dgm:spPr/>
      <dgm:t>
        <a:bodyPr/>
        <a:lstStyle/>
        <a:p>
          <a:endParaRPr lang="en-US" sz="2400" b="1"/>
        </a:p>
      </dgm:t>
    </dgm:pt>
    <dgm:pt modelId="{DD62B2C1-9DC1-4ADC-8D1F-3A7540931E19}">
      <dgm:prSet phldrT="[Text]" custT="1"/>
      <dgm:spPr/>
      <dgm:t>
        <a:bodyPr/>
        <a:lstStyle/>
        <a:p>
          <a:r>
            <a:rPr lang="en-US" sz="1600" b="1" dirty="0"/>
            <a:t>Proactive monitoring</a:t>
          </a:r>
        </a:p>
      </dgm:t>
    </dgm:pt>
    <dgm:pt modelId="{DD16ED52-D0A4-4DC1-8A9C-686DBCE60E7E}" type="parTrans" cxnId="{057253C9-1AAE-412C-A787-77E599FB48FF}">
      <dgm:prSet/>
      <dgm:spPr/>
      <dgm:t>
        <a:bodyPr/>
        <a:lstStyle/>
        <a:p>
          <a:endParaRPr lang="en-US" sz="2400" b="1"/>
        </a:p>
      </dgm:t>
    </dgm:pt>
    <dgm:pt modelId="{98498387-BE2B-4117-B0A8-B2C72A71B95B}" type="sibTrans" cxnId="{057253C9-1AAE-412C-A787-77E599FB48FF}">
      <dgm:prSet/>
      <dgm:spPr/>
      <dgm:t>
        <a:bodyPr/>
        <a:lstStyle/>
        <a:p>
          <a:endParaRPr lang="en-US" sz="2400" b="1"/>
        </a:p>
      </dgm:t>
    </dgm:pt>
    <dgm:pt modelId="{5FFA8EC5-713A-45B5-904D-B360EB641BD2}">
      <dgm:prSet phldrT="[Text]" custT="1"/>
      <dgm:spPr/>
      <dgm:t>
        <a:bodyPr/>
        <a:lstStyle/>
        <a:p>
          <a:r>
            <a:rPr lang="en-US" sz="1600" b="1" dirty="0"/>
            <a:t>Auditing</a:t>
          </a:r>
        </a:p>
      </dgm:t>
    </dgm:pt>
    <dgm:pt modelId="{D4461A24-F6E9-411A-93F7-634D19EC9048}" type="parTrans" cxnId="{569CC5A8-4E4C-4F85-BF77-25EE1A966765}">
      <dgm:prSet/>
      <dgm:spPr/>
      <dgm:t>
        <a:bodyPr/>
        <a:lstStyle/>
        <a:p>
          <a:endParaRPr lang="en-US" sz="2400" b="1"/>
        </a:p>
      </dgm:t>
    </dgm:pt>
    <dgm:pt modelId="{F395B335-973C-4A1D-808C-8D3F74A883EF}" type="sibTrans" cxnId="{569CC5A8-4E4C-4F85-BF77-25EE1A966765}">
      <dgm:prSet/>
      <dgm:spPr/>
      <dgm:t>
        <a:bodyPr/>
        <a:lstStyle/>
        <a:p>
          <a:endParaRPr lang="en-US" sz="2400" b="1"/>
        </a:p>
      </dgm:t>
    </dgm:pt>
    <dgm:pt modelId="{A721157F-72B4-46E3-80FE-9B43DBEF829C}">
      <dgm:prSet phldrT="[Text]" custT="1"/>
      <dgm:spPr/>
      <dgm:t>
        <a:bodyPr/>
        <a:lstStyle/>
        <a:p>
          <a:r>
            <a:rPr lang="en-US" sz="1600" b="1" dirty="0"/>
            <a:t>Threat Detection*</a:t>
          </a:r>
        </a:p>
      </dgm:t>
    </dgm:pt>
    <dgm:pt modelId="{B50B60AA-DB4E-457C-8BAD-17A74F3815A7}" type="parTrans" cxnId="{35ACFCBA-20FA-4D01-B4D5-42A30CD191F2}">
      <dgm:prSet/>
      <dgm:spPr/>
      <dgm:t>
        <a:bodyPr/>
        <a:lstStyle/>
        <a:p>
          <a:endParaRPr lang="en-US" sz="2400" b="1"/>
        </a:p>
      </dgm:t>
    </dgm:pt>
    <dgm:pt modelId="{254533E7-9315-4569-8D6A-E6C9CA745E51}" type="sibTrans" cxnId="{35ACFCBA-20FA-4D01-B4D5-42A30CD191F2}">
      <dgm:prSet/>
      <dgm:spPr/>
      <dgm:t>
        <a:bodyPr/>
        <a:lstStyle/>
        <a:p>
          <a:endParaRPr lang="en-US" sz="2400" b="1"/>
        </a:p>
      </dgm:t>
    </dgm:pt>
    <dgm:pt modelId="{B7101786-F8E0-42E7-8771-E222BF7F01B4}">
      <dgm:prSet phldrT="[Text]" custT="1"/>
      <dgm:spPr/>
      <dgm:t>
        <a:bodyPr/>
        <a:lstStyle/>
        <a:p>
          <a:r>
            <a:rPr lang="en-US" sz="1600" b="1" dirty="0"/>
            <a:t>Transport Layer Security (in transit)</a:t>
          </a:r>
        </a:p>
      </dgm:t>
    </dgm:pt>
    <dgm:pt modelId="{D3DC201D-2C4C-4C37-91A7-E7BF619CBCE7}" type="parTrans" cxnId="{3CB4CECA-D986-40EF-96D1-2EB02808FCBB}">
      <dgm:prSet/>
      <dgm:spPr/>
      <dgm:t>
        <a:bodyPr/>
        <a:lstStyle/>
        <a:p>
          <a:endParaRPr lang="en-US" sz="2400" b="1"/>
        </a:p>
      </dgm:t>
    </dgm:pt>
    <dgm:pt modelId="{37F72FEB-4700-46B6-9A51-C720C9AC7B69}" type="sibTrans" cxnId="{3CB4CECA-D986-40EF-96D1-2EB02808FCBB}">
      <dgm:prSet/>
      <dgm:spPr/>
      <dgm:t>
        <a:bodyPr/>
        <a:lstStyle/>
        <a:p>
          <a:endParaRPr lang="en-US" sz="2400" b="1"/>
        </a:p>
      </dgm:t>
    </dgm:pt>
    <dgm:pt modelId="{58EFBBE8-C49F-4676-AED0-0B88EE5BD72D}" type="pres">
      <dgm:prSet presAssocID="{AB2EFD0C-A5FA-4568-84FA-245585D6A2A7}" presName="linear" presStyleCnt="0">
        <dgm:presLayoutVars>
          <dgm:dir/>
          <dgm:animLvl val="lvl"/>
          <dgm:resizeHandles val="exact"/>
        </dgm:presLayoutVars>
      </dgm:prSet>
      <dgm:spPr/>
    </dgm:pt>
    <dgm:pt modelId="{42BD97E2-68E4-4CE1-803C-42F2D985686F}" type="pres">
      <dgm:prSet presAssocID="{EDC46B07-02C8-49EC-8155-66DB3A0EB623}" presName="parentLin" presStyleCnt="0"/>
      <dgm:spPr/>
    </dgm:pt>
    <dgm:pt modelId="{9AC81744-9EA2-408E-AA80-A39C5BE343D6}" type="pres">
      <dgm:prSet presAssocID="{EDC46B07-02C8-49EC-8155-66DB3A0EB623}" presName="parentLeftMargin" presStyleLbl="node1" presStyleIdx="0" presStyleCnt="4"/>
      <dgm:spPr/>
    </dgm:pt>
    <dgm:pt modelId="{53FC96D9-604E-4ABC-B973-458628DF2BBC}" type="pres">
      <dgm:prSet presAssocID="{EDC46B07-02C8-49EC-8155-66DB3A0EB623}" presName="parentText" presStyleLbl="node1" presStyleIdx="0" presStyleCnt="4">
        <dgm:presLayoutVars>
          <dgm:chMax val="0"/>
          <dgm:bulletEnabled val="1"/>
        </dgm:presLayoutVars>
      </dgm:prSet>
      <dgm:spPr/>
    </dgm:pt>
    <dgm:pt modelId="{519D3575-EFB8-4190-B7CC-0A443BBCD675}" type="pres">
      <dgm:prSet presAssocID="{EDC46B07-02C8-49EC-8155-66DB3A0EB623}" presName="negativeSpace" presStyleCnt="0"/>
      <dgm:spPr/>
    </dgm:pt>
    <dgm:pt modelId="{A9EC5058-0B17-49EE-84A8-7197CE44AC04}" type="pres">
      <dgm:prSet presAssocID="{EDC46B07-02C8-49EC-8155-66DB3A0EB623}" presName="childText" presStyleLbl="conFgAcc1" presStyleIdx="0" presStyleCnt="4">
        <dgm:presLayoutVars>
          <dgm:bulletEnabled val="1"/>
        </dgm:presLayoutVars>
      </dgm:prSet>
      <dgm:spPr/>
    </dgm:pt>
    <dgm:pt modelId="{11840287-3F15-4B7C-AA59-04E474F3CDB2}" type="pres">
      <dgm:prSet presAssocID="{A558F016-74D9-4927-A240-79E0D88BDC81}" presName="spaceBetweenRectangles" presStyleCnt="0"/>
      <dgm:spPr/>
    </dgm:pt>
    <dgm:pt modelId="{3E96B146-DCD0-4860-9494-F7ED303851BF}" type="pres">
      <dgm:prSet presAssocID="{4FE285AE-B5A4-44A5-A742-6A2683807245}" presName="parentLin" presStyleCnt="0"/>
      <dgm:spPr/>
    </dgm:pt>
    <dgm:pt modelId="{A7A70DCF-A1A2-4C46-A349-C191041B1028}" type="pres">
      <dgm:prSet presAssocID="{4FE285AE-B5A4-44A5-A742-6A2683807245}" presName="parentLeftMargin" presStyleLbl="node1" presStyleIdx="0" presStyleCnt="4"/>
      <dgm:spPr/>
    </dgm:pt>
    <dgm:pt modelId="{6FE2D925-6432-4532-A707-02C2268E7EA7}" type="pres">
      <dgm:prSet presAssocID="{4FE285AE-B5A4-44A5-A742-6A2683807245}" presName="parentText" presStyleLbl="node1" presStyleIdx="1" presStyleCnt="4">
        <dgm:presLayoutVars>
          <dgm:chMax val="0"/>
          <dgm:bulletEnabled val="1"/>
        </dgm:presLayoutVars>
      </dgm:prSet>
      <dgm:spPr/>
    </dgm:pt>
    <dgm:pt modelId="{8DD95ABF-0262-41D1-9364-AFBE5ED7C395}" type="pres">
      <dgm:prSet presAssocID="{4FE285AE-B5A4-44A5-A742-6A2683807245}" presName="negativeSpace" presStyleCnt="0"/>
      <dgm:spPr/>
    </dgm:pt>
    <dgm:pt modelId="{47DFB174-2CD8-4843-B3D9-E31947CF8DD0}" type="pres">
      <dgm:prSet presAssocID="{4FE285AE-B5A4-44A5-A742-6A2683807245}" presName="childText" presStyleLbl="conFgAcc1" presStyleIdx="1" presStyleCnt="4">
        <dgm:presLayoutVars>
          <dgm:bulletEnabled val="1"/>
        </dgm:presLayoutVars>
      </dgm:prSet>
      <dgm:spPr/>
    </dgm:pt>
    <dgm:pt modelId="{5743791F-E196-410D-9408-581551DA8EDE}" type="pres">
      <dgm:prSet presAssocID="{6703CE66-3F5E-4649-B8AC-200BC43E3CB1}" presName="spaceBetweenRectangles" presStyleCnt="0"/>
      <dgm:spPr/>
    </dgm:pt>
    <dgm:pt modelId="{9D216289-2D6D-40BF-B278-71EA861637F9}" type="pres">
      <dgm:prSet presAssocID="{E86E8654-E5BE-4E0E-8752-FEA8546C46DB}" presName="parentLin" presStyleCnt="0"/>
      <dgm:spPr/>
    </dgm:pt>
    <dgm:pt modelId="{2EE07345-D70D-49F0-A581-622C0B9DD88C}" type="pres">
      <dgm:prSet presAssocID="{E86E8654-E5BE-4E0E-8752-FEA8546C46DB}" presName="parentLeftMargin" presStyleLbl="node1" presStyleIdx="1" presStyleCnt="4"/>
      <dgm:spPr/>
    </dgm:pt>
    <dgm:pt modelId="{7370E284-FD68-4796-92D6-ABFE707F76B4}" type="pres">
      <dgm:prSet presAssocID="{E86E8654-E5BE-4E0E-8752-FEA8546C46DB}" presName="parentText" presStyleLbl="node1" presStyleIdx="2" presStyleCnt="4">
        <dgm:presLayoutVars>
          <dgm:chMax val="0"/>
          <dgm:bulletEnabled val="1"/>
        </dgm:presLayoutVars>
      </dgm:prSet>
      <dgm:spPr/>
    </dgm:pt>
    <dgm:pt modelId="{63944C8A-071A-4E4F-8D34-AB78B2B5BC11}" type="pres">
      <dgm:prSet presAssocID="{E86E8654-E5BE-4E0E-8752-FEA8546C46DB}" presName="negativeSpace" presStyleCnt="0"/>
      <dgm:spPr/>
    </dgm:pt>
    <dgm:pt modelId="{25D90EC9-0A35-4A7C-93C4-0BF0DAB7845B}" type="pres">
      <dgm:prSet presAssocID="{E86E8654-E5BE-4E0E-8752-FEA8546C46DB}" presName="childText" presStyleLbl="conFgAcc1" presStyleIdx="2" presStyleCnt="4">
        <dgm:presLayoutVars>
          <dgm:bulletEnabled val="1"/>
        </dgm:presLayoutVars>
      </dgm:prSet>
      <dgm:spPr/>
    </dgm:pt>
    <dgm:pt modelId="{2C83BC11-1EC0-4075-AFD3-DDD8DFA11E88}" type="pres">
      <dgm:prSet presAssocID="{410EA7FD-C9C4-457E-9F57-E8739BBB22C2}" presName="spaceBetweenRectangles" presStyleCnt="0"/>
      <dgm:spPr/>
    </dgm:pt>
    <dgm:pt modelId="{9CF40C71-1EE6-4B69-BED9-8C3D18074B98}" type="pres">
      <dgm:prSet presAssocID="{DD62B2C1-9DC1-4ADC-8D1F-3A7540931E19}" presName="parentLin" presStyleCnt="0"/>
      <dgm:spPr/>
    </dgm:pt>
    <dgm:pt modelId="{D0A0F48D-556F-4C1C-96F0-9123547EF995}" type="pres">
      <dgm:prSet presAssocID="{DD62B2C1-9DC1-4ADC-8D1F-3A7540931E19}" presName="parentLeftMargin" presStyleLbl="node1" presStyleIdx="2" presStyleCnt="4"/>
      <dgm:spPr/>
    </dgm:pt>
    <dgm:pt modelId="{D04B1F5F-3C47-44AE-AF22-B95334413C03}" type="pres">
      <dgm:prSet presAssocID="{DD62B2C1-9DC1-4ADC-8D1F-3A7540931E19}" presName="parentText" presStyleLbl="node1" presStyleIdx="3" presStyleCnt="4">
        <dgm:presLayoutVars>
          <dgm:chMax val="0"/>
          <dgm:bulletEnabled val="1"/>
        </dgm:presLayoutVars>
      </dgm:prSet>
      <dgm:spPr/>
    </dgm:pt>
    <dgm:pt modelId="{124C2756-40B2-4B70-8FDA-F8799D3FE56A}" type="pres">
      <dgm:prSet presAssocID="{DD62B2C1-9DC1-4ADC-8D1F-3A7540931E19}" presName="negativeSpace" presStyleCnt="0"/>
      <dgm:spPr/>
    </dgm:pt>
    <dgm:pt modelId="{935E1AC4-0C4C-474A-8D42-9841C70531AD}" type="pres">
      <dgm:prSet presAssocID="{DD62B2C1-9DC1-4ADC-8D1F-3A7540931E19}" presName="childText" presStyleLbl="conFgAcc1" presStyleIdx="3" presStyleCnt="4">
        <dgm:presLayoutVars>
          <dgm:bulletEnabled val="1"/>
        </dgm:presLayoutVars>
      </dgm:prSet>
      <dgm:spPr/>
    </dgm:pt>
  </dgm:ptLst>
  <dgm:cxnLst>
    <dgm:cxn modelId="{C99BA90B-B4E0-430F-B325-DBDEB51E236D}" type="presOf" srcId="{E8D0C638-49B6-4D8C-B4D2-42BC7BCBBDFA}" destId="{47DFB174-2CD8-4843-B3D9-E31947CF8DD0}" srcOrd="0" destOrd="0" presId="urn:microsoft.com/office/officeart/2005/8/layout/list1"/>
    <dgm:cxn modelId="{1BFBF819-6F57-411F-9DA5-941A5FB40846}" srcId="{EDC46B07-02C8-49EC-8155-66DB3A0EB623}" destId="{12C39C14-B6E8-4F4A-BE16-3C9A4BD0597D}" srcOrd="3" destOrd="0" parTransId="{3CBE4393-0AEC-43D2-8281-CC1192908FD3}" sibTransId="{158150CF-59ED-4238-BF79-01B5E516E210}"/>
    <dgm:cxn modelId="{45C3CA1C-AD8A-44ED-97AA-AA0B227E4D24}" type="presOf" srcId="{AC4340DE-E034-4CE0-8685-5989CCC41C42}" destId="{25D90EC9-0A35-4A7C-93C4-0BF0DAB7845B}" srcOrd="0" destOrd="0" presId="urn:microsoft.com/office/officeart/2005/8/layout/list1"/>
    <dgm:cxn modelId="{4C9D3236-60A2-4A53-A64E-F9E6C7E7D28F}" type="presOf" srcId="{A721157F-72B4-46E3-80FE-9B43DBEF829C}" destId="{935E1AC4-0C4C-474A-8D42-9841C70531AD}" srcOrd="0" destOrd="1" presId="urn:microsoft.com/office/officeart/2005/8/layout/list1"/>
    <dgm:cxn modelId="{09C64F39-0583-40A3-9511-AC4BED266375}" type="presOf" srcId="{E86E8654-E5BE-4E0E-8752-FEA8546C46DB}" destId="{7370E284-FD68-4796-92D6-ABFE707F76B4}" srcOrd="1" destOrd="0" presId="urn:microsoft.com/office/officeart/2005/8/layout/list1"/>
    <dgm:cxn modelId="{2CD9A05C-B83D-4211-94DB-41DEEA98CFCD}" type="presOf" srcId="{EDC46B07-02C8-49EC-8155-66DB3A0EB623}" destId="{53FC96D9-604E-4ABC-B973-458628DF2BBC}" srcOrd="1" destOrd="0" presId="urn:microsoft.com/office/officeart/2005/8/layout/list1"/>
    <dgm:cxn modelId="{3C5A0447-3775-47EA-9CDF-98A6D456AC94}" srcId="{4FE285AE-B5A4-44A5-A742-6A2683807245}" destId="{C9EB9107-DB2E-4DAE-94FA-5D0E8C86B8DE}" srcOrd="1" destOrd="0" parTransId="{6063E56F-E621-4063-A63F-BE1F523FE044}" sibTransId="{7267A136-8A6C-4CCC-976D-CCBC3515D0AB}"/>
    <dgm:cxn modelId="{5CE6164F-4B61-46B0-87BF-669E0FB2C713}" srcId="{AB2EFD0C-A5FA-4568-84FA-245585D6A2A7}" destId="{4FE285AE-B5A4-44A5-A742-6A2683807245}" srcOrd="1" destOrd="0" parTransId="{2C77F069-4EC5-4C72-8131-F6A9EDA52C67}" sibTransId="{6703CE66-3F5E-4649-B8AC-200BC43E3CB1}"/>
    <dgm:cxn modelId="{06E49052-4DB6-45FF-8B8B-534BA7D9BC8C}" srcId="{E86E8654-E5BE-4E0E-8752-FEA8546C46DB}" destId="{7E7F369B-C077-477F-82F1-EFDFADC2959C}" srcOrd="1" destOrd="0" parTransId="{5D1E037B-F412-49B5-9851-13E0D7D2391E}" sibTransId="{9E81D913-3586-47E5-BC4A-A22B148DF262}"/>
    <dgm:cxn modelId="{B036CF72-1DD9-4684-AF59-5F66278F092E}" type="presOf" srcId="{5FFA8EC5-713A-45B5-904D-B360EB641BD2}" destId="{935E1AC4-0C4C-474A-8D42-9841C70531AD}" srcOrd="0" destOrd="0" presId="urn:microsoft.com/office/officeart/2005/8/layout/list1"/>
    <dgm:cxn modelId="{3D47D274-11D6-4AE0-99BA-1EDEF48266CA}" srcId="{4FE285AE-B5A4-44A5-A742-6A2683807245}" destId="{E8D0C638-49B6-4D8C-B4D2-42BC7BCBBDFA}" srcOrd="0" destOrd="0" parTransId="{9074D7D3-675E-451F-B7D0-DDDACF54C75E}" sibTransId="{93D29A8D-FDC4-4B2B-9870-DC0F81888697}"/>
    <dgm:cxn modelId="{7A0E8175-ED9E-4B18-A16A-9A6C65973BCE}" type="presOf" srcId="{E86E8654-E5BE-4E0E-8752-FEA8546C46DB}" destId="{2EE07345-D70D-49F0-A581-622C0B9DD88C}" srcOrd="0" destOrd="0" presId="urn:microsoft.com/office/officeart/2005/8/layout/list1"/>
    <dgm:cxn modelId="{DC845576-22BF-48F9-846C-2405417D7137}" type="presOf" srcId="{EDC46B07-02C8-49EC-8155-66DB3A0EB623}" destId="{9AC81744-9EA2-408E-AA80-A39C5BE343D6}" srcOrd="0" destOrd="0" presId="urn:microsoft.com/office/officeart/2005/8/layout/list1"/>
    <dgm:cxn modelId="{E174DE56-0C69-4E70-9C89-03574D88026E}" type="presOf" srcId="{7E7F369B-C077-477F-82F1-EFDFADC2959C}" destId="{25D90EC9-0A35-4A7C-93C4-0BF0DAB7845B}" srcOrd="0" destOrd="1" presId="urn:microsoft.com/office/officeart/2005/8/layout/list1"/>
    <dgm:cxn modelId="{6BAA3559-03BF-45F3-97A0-4651298E32B3}" type="presOf" srcId="{C096AF68-A2F1-48D4-9B57-9FF0A1D890EB}" destId="{A9EC5058-0B17-49EE-84A8-7197CE44AC04}" srcOrd="0" destOrd="1" presId="urn:microsoft.com/office/officeart/2005/8/layout/list1"/>
    <dgm:cxn modelId="{E4BD7B7D-8F2B-4E6D-9EC0-34478A5F28CB}" type="presOf" srcId="{2B2B094E-6B85-4762-B1F8-A2C369D623EB}" destId="{A9EC5058-0B17-49EE-84A8-7197CE44AC04}" srcOrd="0" destOrd="2" presId="urn:microsoft.com/office/officeart/2005/8/layout/list1"/>
    <dgm:cxn modelId="{FDF05B8C-7779-470F-BA29-BA6EABA1883C}" type="presOf" srcId="{B7101786-F8E0-42E7-8771-E222BF7F01B4}" destId="{A9EC5058-0B17-49EE-84A8-7197CE44AC04}" srcOrd="0" destOrd="0" presId="urn:microsoft.com/office/officeart/2005/8/layout/list1"/>
    <dgm:cxn modelId="{06E63999-E2A5-4737-A652-06744306AB4E}" type="presOf" srcId="{12C39C14-B6E8-4F4A-BE16-3C9A4BD0597D}" destId="{A9EC5058-0B17-49EE-84A8-7197CE44AC04}" srcOrd="0" destOrd="3" presId="urn:microsoft.com/office/officeart/2005/8/layout/list1"/>
    <dgm:cxn modelId="{569CC5A8-4E4C-4F85-BF77-25EE1A966765}" srcId="{DD62B2C1-9DC1-4ADC-8D1F-3A7540931E19}" destId="{5FFA8EC5-713A-45B5-904D-B360EB641BD2}" srcOrd="0" destOrd="0" parTransId="{D4461A24-F6E9-411A-93F7-634D19EC9048}" sibTransId="{F395B335-973C-4A1D-808C-8D3F74A883EF}"/>
    <dgm:cxn modelId="{5EDA39AB-54F8-4040-B1D6-D590B8CD6F51}" srcId="{E86E8654-E5BE-4E0E-8752-FEA8546C46DB}" destId="{AC4340DE-E034-4CE0-8685-5989CCC41C42}" srcOrd="0" destOrd="0" parTransId="{A72B97C1-96A6-4FC4-BC8A-5D45370CC026}" sibTransId="{4DA8794F-301B-4F7D-916D-5B5B89666A47}"/>
    <dgm:cxn modelId="{77F229B1-0903-478C-84AB-3D80DF9DD677}" type="presOf" srcId="{DD62B2C1-9DC1-4ADC-8D1F-3A7540931E19}" destId="{D0A0F48D-556F-4C1C-96F0-9123547EF995}" srcOrd="0" destOrd="0" presId="urn:microsoft.com/office/officeart/2005/8/layout/list1"/>
    <dgm:cxn modelId="{2E380DB8-FA1A-488B-B0FB-47D73C267C6E}" srcId="{AB2EFD0C-A5FA-4568-84FA-245585D6A2A7}" destId="{EDC46B07-02C8-49EC-8155-66DB3A0EB623}" srcOrd="0" destOrd="0" parTransId="{9E5E7C00-D3EB-4256-B1CF-0D923C62E440}" sibTransId="{A558F016-74D9-4927-A240-79E0D88BDC81}"/>
    <dgm:cxn modelId="{35ACFCBA-20FA-4D01-B4D5-42A30CD191F2}" srcId="{DD62B2C1-9DC1-4ADC-8D1F-3A7540931E19}" destId="{A721157F-72B4-46E3-80FE-9B43DBEF829C}" srcOrd="1" destOrd="0" parTransId="{B50B60AA-DB4E-457C-8BAD-17A74F3815A7}" sibTransId="{254533E7-9315-4569-8D6A-E6C9CA745E51}"/>
    <dgm:cxn modelId="{6D5FFCBF-D4A0-4F3F-ADA8-AE68D4CD2E2E}" type="presOf" srcId="{AB2EFD0C-A5FA-4568-84FA-245585D6A2A7}" destId="{58EFBBE8-C49F-4676-AED0-0B88EE5BD72D}" srcOrd="0" destOrd="0" presId="urn:microsoft.com/office/officeart/2005/8/layout/list1"/>
    <dgm:cxn modelId="{057253C9-1AAE-412C-A787-77E599FB48FF}" srcId="{AB2EFD0C-A5FA-4568-84FA-245585D6A2A7}" destId="{DD62B2C1-9DC1-4ADC-8D1F-3A7540931E19}" srcOrd="3" destOrd="0" parTransId="{DD16ED52-D0A4-4DC1-8A9C-686DBCE60E7E}" sibTransId="{98498387-BE2B-4117-B0A8-B2C72A71B95B}"/>
    <dgm:cxn modelId="{3CB4CECA-D986-40EF-96D1-2EB02808FCBB}" srcId="{EDC46B07-02C8-49EC-8155-66DB3A0EB623}" destId="{B7101786-F8E0-42E7-8771-E222BF7F01B4}" srcOrd="0" destOrd="0" parTransId="{D3DC201D-2C4C-4C37-91A7-E7BF619CBCE7}" sibTransId="{37F72FEB-4700-46B6-9A51-C720C9AC7B69}"/>
    <dgm:cxn modelId="{8E9DE9D3-3915-47A0-BE36-6023EB4D8C02}" srcId="{EDC46B07-02C8-49EC-8155-66DB3A0EB623}" destId="{C096AF68-A2F1-48D4-9B57-9FF0A1D890EB}" srcOrd="1" destOrd="0" parTransId="{3AB25FD3-C692-474B-8B4A-F6CE391AF807}" sibTransId="{9230E9A4-F0CD-4F33-AA66-586633B889F1}"/>
    <dgm:cxn modelId="{FDA3B8D8-4B65-4FDE-AAC6-0BDBAE56CDDA}" type="presOf" srcId="{C9EB9107-DB2E-4DAE-94FA-5D0E8C86B8DE}" destId="{47DFB174-2CD8-4843-B3D9-E31947CF8DD0}" srcOrd="0" destOrd="1" presId="urn:microsoft.com/office/officeart/2005/8/layout/list1"/>
    <dgm:cxn modelId="{FA364FE9-3C61-4E62-A342-B953DC9660A0}" srcId="{EDC46B07-02C8-49EC-8155-66DB3A0EB623}" destId="{2B2B094E-6B85-4762-B1F8-A2C369D623EB}" srcOrd="2" destOrd="0" parTransId="{05CCABA6-EBCF-4649-BBE7-850FA073FC9D}" sibTransId="{43E04955-99A1-4D35-87BE-DCF7CE6A2362}"/>
    <dgm:cxn modelId="{92C8D5EB-2287-4B2C-86FA-4D6F404E2DBC}" type="presOf" srcId="{4FE285AE-B5A4-44A5-A742-6A2683807245}" destId="{A7A70DCF-A1A2-4C46-A349-C191041B1028}" srcOrd="0" destOrd="0" presId="urn:microsoft.com/office/officeart/2005/8/layout/list1"/>
    <dgm:cxn modelId="{9EC928FB-101C-475B-8FC1-032EE995E83C}" srcId="{AB2EFD0C-A5FA-4568-84FA-245585D6A2A7}" destId="{E86E8654-E5BE-4E0E-8752-FEA8546C46DB}" srcOrd="2" destOrd="0" parTransId="{87DF4FA0-040F-4DC8-88D7-251E88C4FCCE}" sibTransId="{410EA7FD-C9C4-457E-9F57-E8739BBB22C2}"/>
    <dgm:cxn modelId="{84171BFC-8C0E-4B3D-A5BA-2C37B5A11F37}" type="presOf" srcId="{DD62B2C1-9DC1-4ADC-8D1F-3A7540931E19}" destId="{D04B1F5F-3C47-44AE-AF22-B95334413C03}" srcOrd="1" destOrd="0" presId="urn:microsoft.com/office/officeart/2005/8/layout/list1"/>
    <dgm:cxn modelId="{2E3AB7FE-24D5-4292-8A34-66A0E4C78669}" type="presOf" srcId="{4FE285AE-B5A4-44A5-A742-6A2683807245}" destId="{6FE2D925-6432-4532-A707-02C2268E7EA7}" srcOrd="1" destOrd="0" presId="urn:microsoft.com/office/officeart/2005/8/layout/list1"/>
    <dgm:cxn modelId="{1254DDF5-6A95-4724-8B52-53326DA757C3}" type="presParOf" srcId="{58EFBBE8-C49F-4676-AED0-0B88EE5BD72D}" destId="{42BD97E2-68E4-4CE1-803C-42F2D985686F}" srcOrd="0" destOrd="0" presId="urn:microsoft.com/office/officeart/2005/8/layout/list1"/>
    <dgm:cxn modelId="{824B31C6-AE7C-4469-A41E-27E4E4D3D57D}" type="presParOf" srcId="{42BD97E2-68E4-4CE1-803C-42F2D985686F}" destId="{9AC81744-9EA2-408E-AA80-A39C5BE343D6}" srcOrd="0" destOrd="0" presId="urn:microsoft.com/office/officeart/2005/8/layout/list1"/>
    <dgm:cxn modelId="{42A219F7-EBB6-4627-A9AA-6C146C87C912}" type="presParOf" srcId="{42BD97E2-68E4-4CE1-803C-42F2D985686F}" destId="{53FC96D9-604E-4ABC-B973-458628DF2BBC}" srcOrd="1" destOrd="0" presId="urn:microsoft.com/office/officeart/2005/8/layout/list1"/>
    <dgm:cxn modelId="{5271D69D-7C97-40FF-942F-93EF91EE17BA}" type="presParOf" srcId="{58EFBBE8-C49F-4676-AED0-0B88EE5BD72D}" destId="{519D3575-EFB8-4190-B7CC-0A443BBCD675}" srcOrd="1" destOrd="0" presId="urn:microsoft.com/office/officeart/2005/8/layout/list1"/>
    <dgm:cxn modelId="{E331BBBD-B5C6-4ADC-BA87-53D8468E0D56}" type="presParOf" srcId="{58EFBBE8-C49F-4676-AED0-0B88EE5BD72D}" destId="{A9EC5058-0B17-49EE-84A8-7197CE44AC04}" srcOrd="2" destOrd="0" presId="urn:microsoft.com/office/officeart/2005/8/layout/list1"/>
    <dgm:cxn modelId="{02728A61-CF91-4A46-AEB1-E421255C27E6}" type="presParOf" srcId="{58EFBBE8-C49F-4676-AED0-0B88EE5BD72D}" destId="{11840287-3F15-4B7C-AA59-04E474F3CDB2}" srcOrd="3" destOrd="0" presId="urn:microsoft.com/office/officeart/2005/8/layout/list1"/>
    <dgm:cxn modelId="{8F8756A8-1491-4A03-B7F7-8301F74534EB}" type="presParOf" srcId="{58EFBBE8-C49F-4676-AED0-0B88EE5BD72D}" destId="{3E96B146-DCD0-4860-9494-F7ED303851BF}" srcOrd="4" destOrd="0" presId="urn:microsoft.com/office/officeart/2005/8/layout/list1"/>
    <dgm:cxn modelId="{C460694F-B153-468F-BC9C-E2AEE7250CEE}" type="presParOf" srcId="{3E96B146-DCD0-4860-9494-F7ED303851BF}" destId="{A7A70DCF-A1A2-4C46-A349-C191041B1028}" srcOrd="0" destOrd="0" presId="urn:microsoft.com/office/officeart/2005/8/layout/list1"/>
    <dgm:cxn modelId="{6B2BD82B-6040-4932-93FE-9CF0CB421D37}" type="presParOf" srcId="{3E96B146-DCD0-4860-9494-F7ED303851BF}" destId="{6FE2D925-6432-4532-A707-02C2268E7EA7}" srcOrd="1" destOrd="0" presId="urn:microsoft.com/office/officeart/2005/8/layout/list1"/>
    <dgm:cxn modelId="{ECD6781B-77F9-4E78-948E-73F37052CB57}" type="presParOf" srcId="{58EFBBE8-C49F-4676-AED0-0B88EE5BD72D}" destId="{8DD95ABF-0262-41D1-9364-AFBE5ED7C395}" srcOrd="5" destOrd="0" presId="urn:microsoft.com/office/officeart/2005/8/layout/list1"/>
    <dgm:cxn modelId="{8EAF24F0-AFBF-436A-96EA-018E3B9F72A4}" type="presParOf" srcId="{58EFBBE8-C49F-4676-AED0-0B88EE5BD72D}" destId="{47DFB174-2CD8-4843-B3D9-E31947CF8DD0}" srcOrd="6" destOrd="0" presId="urn:microsoft.com/office/officeart/2005/8/layout/list1"/>
    <dgm:cxn modelId="{2BA0BBB5-E94B-4812-A7C9-0C1366C0F355}" type="presParOf" srcId="{58EFBBE8-C49F-4676-AED0-0B88EE5BD72D}" destId="{5743791F-E196-410D-9408-581551DA8EDE}" srcOrd="7" destOrd="0" presId="urn:microsoft.com/office/officeart/2005/8/layout/list1"/>
    <dgm:cxn modelId="{2B48BB1A-9596-4ABB-ACB2-4488996806BD}" type="presParOf" srcId="{58EFBBE8-C49F-4676-AED0-0B88EE5BD72D}" destId="{9D216289-2D6D-40BF-B278-71EA861637F9}" srcOrd="8" destOrd="0" presId="urn:microsoft.com/office/officeart/2005/8/layout/list1"/>
    <dgm:cxn modelId="{D1A6A840-AC15-4377-9F07-1F451A9E02A8}" type="presParOf" srcId="{9D216289-2D6D-40BF-B278-71EA861637F9}" destId="{2EE07345-D70D-49F0-A581-622C0B9DD88C}" srcOrd="0" destOrd="0" presId="urn:microsoft.com/office/officeart/2005/8/layout/list1"/>
    <dgm:cxn modelId="{584A0937-2799-4224-A68C-EBA62AD1C945}" type="presParOf" srcId="{9D216289-2D6D-40BF-B278-71EA861637F9}" destId="{7370E284-FD68-4796-92D6-ABFE707F76B4}" srcOrd="1" destOrd="0" presId="urn:microsoft.com/office/officeart/2005/8/layout/list1"/>
    <dgm:cxn modelId="{FFC6E98F-A2AB-452F-A94D-3D3F23833B13}" type="presParOf" srcId="{58EFBBE8-C49F-4676-AED0-0B88EE5BD72D}" destId="{63944C8A-071A-4E4F-8D34-AB78B2B5BC11}" srcOrd="9" destOrd="0" presId="urn:microsoft.com/office/officeart/2005/8/layout/list1"/>
    <dgm:cxn modelId="{DDAC1369-95E6-41AB-A155-33B266C3A88A}" type="presParOf" srcId="{58EFBBE8-C49F-4676-AED0-0B88EE5BD72D}" destId="{25D90EC9-0A35-4A7C-93C4-0BF0DAB7845B}" srcOrd="10" destOrd="0" presId="urn:microsoft.com/office/officeart/2005/8/layout/list1"/>
    <dgm:cxn modelId="{BE31F014-9A84-495E-B8BD-2F3E5F304971}" type="presParOf" srcId="{58EFBBE8-C49F-4676-AED0-0B88EE5BD72D}" destId="{2C83BC11-1EC0-4075-AFD3-DDD8DFA11E88}" srcOrd="11" destOrd="0" presId="urn:microsoft.com/office/officeart/2005/8/layout/list1"/>
    <dgm:cxn modelId="{F1DB6C72-B9F3-44D3-8569-3161AC067A4D}" type="presParOf" srcId="{58EFBBE8-C49F-4676-AED0-0B88EE5BD72D}" destId="{9CF40C71-1EE6-4B69-BED9-8C3D18074B98}" srcOrd="12" destOrd="0" presId="urn:microsoft.com/office/officeart/2005/8/layout/list1"/>
    <dgm:cxn modelId="{38935A69-B7E9-46B2-A194-852F2AE03DDC}" type="presParOf" srcId="{9CF40C71-1EE6-4B69-BED9-8C3D18074B98}" destId="{D0A0F48D-556F-4C1C-96F0-9123547EF995}" srcOrd="0" destOrd="0" presId="urn:microsoft.com/office/officeart/2005/8/layout/list1"/>
    <dgm:cxn modelId="{62D43E86-DB63-4EDB-88FE-9A5A40B7ECFC}" type="presParOf" srcId="{9CF40C71-1EE6-4B69-BED9-8C3D18074B98}" destId="{D04B1F5F-3C47-44AE-AF22-B95334413C03}" srcOrd="1" destOrd="0" presId="urn:microsoft.com/office/officeart/2005/8/layout/list1"/>
    <dgm:cxn modelId="{0E3EFCF8-539E-43C3-B6B8-584036A41154}" type="presParOf" srcId="{58EFBBE8-C49F-4676-AED0-0B88EE5BD72D}" destId="{124C2756-40B2-4B70-8FDA-F8799D3FE56A}" srcOrd="13" destOrd="0" presId="urn:microsoft.com/office/officeart/2005/8/layout/list1"/>
    <dgm:cxn modelId="{B726D0DC-CDAB-4FC4-AA5F-26EAF0D57659}" type="presParOf" srcId="{58EFBBE8-C49F-4676-AED0-0B88EE5BD72D}" destId="{935E1AC4-0C4C-474A-8D42-9841C70531AD}"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57F1B-87E4-4E77-A50C-C5AB7E5B5125}">
      <dsp:nvSpPr>
        <dsp:cNvPr id="0" name=""/>
        <dsp:cNvSpPr/>
      </dsp:nvSpPr>
      <dsp:spPr>
        <a:xfrm>
          <a:off x="0" y="1201103"/>
          <a:ext cx="2844717" cy="2844717"/>
        </a:xfrm>
        <a:prstGeom prst="ellipse">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7CE40DC-DB9C-4D82-8AAB-1456DBB5BFF8}">
      <dsp:nvSpPr>
        <dsp:cNvPr id="0" name=""/>
        <dsp:cNvSpPr/>
      </dsp:nvSpPr>
      <dsp:spPr>
        <a:xfrm>
          <a:off x="406557" y="1607660"/>
          <a:ext cx="2031602" cy="2031602"/>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35B205E-8BB4-4961-8D24-664159D712A8}">
      <dsp:nvSpPr>
        <dsp:cNvPr id="0" name=""/>
        <dsp:cNvSpPr/>
      </dsp:nvSpPr>
      <dsp:spPr>
        <a:xfrm>
          <a:off x="812878" y="2013981"/>
          <a:ext cx="1218961" cy="1218961"/>
        </a:xfrm>
        <a:prstGeom prst="ellipse">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AC0BF4E-25EB-475D-A16C-50E6F0EA87AB}">
      <dsp:nvSpPr>
        <dsp:cNvPr id="0" name=""/>
        <dsp:cNvSpPr/>
      </dsp:nvSpPr>
      <dsp:spPr>
        <a:xfrm>
          <a:off x="1219198" y="2420301"/>
          <a:ext cx="406320" cy="406320"/>
        </a:xfrm>
        <a:prstGeom prst="ellips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3416DDF-5CDE-48C3-8344-636ED1209BA0}">
      <dsp:nvSpPr>
        <dsp:cNvPr id="0" name=""/>
        <dsp:cNvSpPr/>
      </dsp:nvSpPr>
      <dsp:spPr>
        <a:xfrm>
          <a:off x="3318837" y="252864"/>
          <a:ext cx="1422358" cy="68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0" kern="1200"/>
            <a:t>Data Encryption</a:t>
          </a:r>
          <a:endParaRPr lang="en-US" sz="1400" b="0" kern="1200" dirty="0"/>
        </a:p>
      </dsp:txBody>
      <dsp:txXfrm>
        <a:off x="3318837" y="252864"/>
        <a:ext cx="1422358" cy="680361"/>
      </dsp:txXfrm>
    </dsp:sp>
    <dsp:sp modelId="{08C593B4-CD69-4CF9-8DAC-104255B852A8}">
      <dsp:nvSpPr>
        <dsp:cNvPr id="0" name=""/>
        <dsp:cNvSpPr/>
      </dsp:nvSpPr>
      <dsp:spPr>
        <a:xfrm>
          <a:off x="2963247" y="593044"/>
          <a:ext cx="355589" cy="0"/>
        </a:xfrm>
        <a:prstGeom prst="lin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644A5B50-FFD9-4F50-846E-299FF8A8785D}">
      <dsp:nvSpPr>
        <dsp:cNvPr id="0" name=""/>
        <dsp:cNvSpPr/>
      </dsp:nvSpPr>
      <dsp:spPr>
        <a:xfrm rot="5400000">
          <a:off x="1175816" y="817066"/>
          <a:ext cx="2010267" cy="1564594"/>
        </a:xfrm>
        <a:prstGeom prst="lin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2B992B46-44F2-45B8-A2B0-1145869A4120}">
      <dsp:nvSpPr>
        <dsp:cNvPr id="0" name=""/>
        <dsp:cNvSpPr/>
      </dsp:nvSpPr>
      <dsp:spPr>
        <a:xfrm>
          <a:off x="3318837" y="933225"/>
          <a:ext cx="1422358" cy="68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0" kern="1200"/>
            <a:t>Data Access</a:t>
          </a:r>
          <a:endParaRPr lang="en-US" sz="1400" b="0" kern="1200" dirty="0"/>
        </a:p>
      </dsp:txBody>
      <dsp:txXfrm>
        <a:off x="3318837" y="933225"/>
        <a:ext cx="1422358" cy="680361"/>
      </dsp:txXfrm>
    </dsp:sp>
    <dsp:sp modelId="{13753A46-B017-4942-9468-7C30D3177BCC}">
      <dsp:nvSpPr>
        <dsp:cNvPr id="0" name=""/>
        <dsp:cNvSpPr/>
      </dsp:nvSpPr>
      <dsp:spPr>
        <a:xfrm>
          <a:off x="2963247" y="1273406"/>
          <a:ext cx="355589" cy="0"/>
        </a:xfrm>
        <a:prstGeom prst="lin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72E12C0B-44A1-442A-99E0-520B12EF45AA}">
      <dsp:nvSpPr>
        <dsp:cNvPr id="0" name=""/>
        <dsp:cNvSpPr/>
      </dsp:nvSpPr>
      <dsp:spPr>
        <a:xfrm rot="5400000">
          <a:off x="1523820" y="1486286"/>
          <a:ext cx="1650884" cy="1225599"/>
        </a:xfrm>
        <a:prstGeom prst="lin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F8F09A7F-9841-4125-9544-0A0B6F005A37}">
      <dsp:nvSpPr>
        <dsp:cNvPr id="0" name=""/>
        <dsp:cNvSpPr/>
      </dsp:nvSpPr>
      <dsp:spPr>
        <a:xfrm>
          <a:off x="3318837" y="1613587"/>
          <a:ext cx="1422358" cy="68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0" kern="1200"/>
            <a:t>Access Control</a:t>
          </a:r>
          <a:endParaRPr lang="en-US" sz="1400" b="0" kern="1200" dirty="0"/>
        </a:p>
      </dsp:txBody>
      <dsp:txXfrm>
        <a:off x="3318837" y="1613587"/>
        <a:ext cx="1422358" cy="680361"/>
      </dsp:txXfrm>
    </dsp:sp>
    <dsp:sp modelId="{9563A366-FCAC-439D-9427-19C5FEA86B8E}">
      <dsp:nvSpPr>
        <dsp:cNvPr id="0" name=""/>
        <dsp:cNvSpPr/>
      </dsp:nvSpPr>
      <dsp:spPr>
        <a:xfrm>
          <a:off x="2963247" y="1953768"/>
          <a:ext cx="355589" cy="0"/>
        </a:xfrm>
        <a:prstGeom prst="lin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9AFB252A-5E14-4972-9814-9DFCF81F51E7}">
      <dsp:nvSpPr>
        <dsp:cNvPr id="0" name=""/>
        <dsp:cNvSpPr/>
      </dsp:nvSpPr>
      <dsp:spPr>
        <a:xfrm rot="5400000">
          <a:off x="1860682" y="2109990"/>
          <a:ext cx="1259261" cy="945868"/>
        </a:xfrm>
        <a:prstGeom prst="lin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1523E755-4B67-41B8-9F6C-5C4CEDAE80CF}">
      <dsp:nvSpPr>
        <dsp:cNvPr id="0" name=""/>
        <dsp:cNvSpPr/>
      </dsp:nvSpPr>
      <dsp:spPr>
        <a:xfrm>
          <a:off x="3318837" y="2293948"/>
          <a:ext cx="1422358" cy="68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0" kern="1200"/>
            <a:t>Proactive monitoring</a:t>
          </a:r>
          <a:endParaRPr lang="en-US" sz="1400" b="0" kern="1200" dirty="0"/>
        </a:p>
      </dsp:txBody>
      <dsp:txXfrm>
        <a:off x="3318837" y="2293948"/>
        <a:ext cx="1422358" cy="680361"/>
      </dsp:txXfrm>
    </dsp:sp>
    <dsp:sp modelId="{9B9EBA92-23CE-453A-A27C-11B2960E868B}">
      <dsp:nvSpPr>
        <dsp:cNvPr id="0" name=""/>
        <dsp:cNvSpPr/>
      </dsp:nvSpPr>
      <dsp:spPr>
        <a:xfrm>
          <a:off x="2963247" y="2634129"/>
          <a:ext cx="355589" cy="0"/>
        </a:xfrm>
        <a:prstGeom prst="lin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816C1B12-FAD1-47D3-B018-21EDA16BDE67}">
      <dsp:nvSpPr>
        <dsp:cNvPr id="0" name=""/>
        <dsp:cNvSpPr/>
      </dsp:nvSpPr>
      <dsp:spPr>
        <a:xfrm rot="5400000">
          <a:off x="2198350" y="2736160"/>
          <a:ext cx="865552" cy="660922"/>
        </a:xfrm>
        <a:prstGeom prst="lin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C5058-0B17-49EE-84A8-7197CE44AC04}">
      <dsp:nvSpPr>
        <dsp:cNvPr id="0" name=""/>
        <dsp:cNvSpPr/>
      </dsp:nvSpPr>
      <dsp:spPr>
        <a:xfrm>
          <a:off x="0" y="145380"/>
          <a:ext cx="5660913" cy="128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9350" tIns="166624" rIns="43935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Transport Layer Security (in transit)</a:t>
          </a:r>
        </a:p>
        <a:p>
          <a:pPr marL="171450" lvl="1" indent="-171450" algn="l" defTabSz="711200">
            <a:lnSpc>
              <a:spcPct val="90000"/>
            </a:lnSpc>
            <a:spcBef>
              <a:spcPct val="0"/>
            </a:spcBef>
            <a:spcAft>
              <a:spcPct val="15000"/>
            </a:spcAft>
            <a:buChar char="•"/>
          </a:pPr>
          <a:r>
            <a:rPr lang="en-US" sz="1600" b="1" kern="1200" dirty="0"/>
            <a:t>Transparent Data Encryption (at rest)</a:t>
          </a:r>
        </a:p>
        <a:p>
          <a:pPr marL="171450" lvl="1" indent="-171450" algn="l" defTabSz="711200">
            <a:lnSpc>
              <a:spcPct val="90000"/>
            </a:lnSpc>
            <a:spcBef>
              <a:spcPct val="0"/>
            </a:spcBef>
            <a:spcAft>
              <a:spcPct val="15000"/>
            </a:spcAft>
            <a:buChar char="•"/>
          </a:pPr>
          <a:r>
            <a:rPr lang="en-US" sz="1600" b="1" kern="1200" dirty="0"/>
            <a:t>Cell-Level Encryption (at rest)</a:t>
          </a:r>
        </a:p>
        <a:p>
          <a:pPr marL="171450" lvl="1" indent="-171450" algn="l" defTabSz="711200">
            <a:lnSpc>
              <a:spcPct val="90000"/>
            </a:lnSpc>
            <a:spcBef>
              <a:spcPct val="0"/>
            </a:spcBef>
            <a:spcAft>
              <a:spcPct val="15000"/>
            </a:spcAft>
            <a:buChar char="•"/>
          </a:pPr>
          <a:r>
            <a:rPr lang="en-US" sz="1600" b="1" kern="1200" dirty="0"/>
            <a:t>Always Encrypted (at rest and in transit)</a:t>
          </a:r>
        </a:p>
      </dsp:txBody>
      <dsp:txXfrm>
        <a:off x="0" y="145380"/>
        <a:ext cx="5660913" cy="1285200"/>
      </dsp:txXfrm>
    </dsp:sp>
    <dsp:sp modelId="{53FC96D9-604E-4ABC-B973-458628DF2BBC}">
      <dsp:nvSpPr>
        <dsp:cNvPr id="0" name=""/>
        <dsp:cNvSpPr/>
      </dsp:nvSpPr>
      <dsp:spPr>
        <a:xfrm>
          <a:off x="283045" y="27300"/>
          <a:ext cx="3962639" cy="23616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778" tIns="0" rIns="149778" bIns="0" numCol="1" spcCol="1270" anchor="ctr" anchorCtr="0">
          <a:noAutofit/>
        </a:bodyPr>
        <a:lstStyle/>
        <a:p>
          <a:pPr marL="0" lvl="0" indent="0" algn="l" defTabSz="711200">
            <a:lnSpc>
              <a:spcPct val="90000"/>
            </a:lnSpc>
            <a:spcBef>
              <a:spcPct val="0"/>
            </a:spcBef>
            <a:spcAft>
              <a:spcPct val="35000"/>
            </a:spcAft>
            <a:buNone/>
          </a:pPr>
          <a:r>
            <a:rPr lang="en-US" sz="1600" b="1" kern="1200" dirty="0"/>
            <a:t>Data Encryption</a:t>
          </a:r>
        </a:p>
      </dsp:txBody>
      <dsp:txXfrm>
        <a:off x="294573" y="38828"/>
        <a:ext cx="3939583" cy="213104"/>
      </dsp:txXfrm>
    </dsp:sp>
    <dsp:sp modelId="{47DFB174-2CD8-4843-B3D9-E31947CF8DD0}">
      <dsp:nvSpPr>
        <dsp:cNvPr id="0" name=""/>
        <dsp:cNvSpPr/>
      </dsp:nvSpPr>
      <dsp:spPr>
        <a:xfrm>
          <a:off x="0" y="1591861"/>
          <a:ext cx="5660913" cy="76859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9350" tIns="166624" rIns="43935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Dynamic Data Masking</a:t>
          </a:r>
        </a:p>
        <a:p>
          <a:pPr marL="171450" lvl="1" indent="-171450" algn="l" defTabSz="711200">
            <a:lnSpc>
              <a:spcPct val="90000"/>
            </a:lnSpc>
            <a:spcBef>
              <a:spcPct val="0"/>
            </a:spcBef>
            <a:spcAft>
              <a:spcPct val="15000"/>
            </a:spcAft>
            <a:buChar char="•"/>
          </a:pPr>
          <a:r>
            <a:rPr lang="en-US" sz="1600" b="1" kern="1200" dirty="0"/>
            <a:t>Row-Level Security</a:t>
          </a:r>
        </a:p>
      </dsp:txBody>
      <dsp:txXfrm>
        <a:off x="0" y="1591861"/>
        <a:ext cx="5660913" cy="768599"/>
      </dsp:txXfrm>
    </dsp:sp>
    <dsp:sp modelId="{6FE2D925-6432-4532-A707-02C2268E7EA7}">
      <dsp:nvSpPr>
        <dsp:cNvPr id="0" name=""/>
        <dsp:cNvSpPr/>
      </dsp:nvSpPr>
      <dsp:spPr>
        <a:xfrm>
          <a:off x="283045" y="1473781"/>
          <a:ext cx="3962639" cy="23616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778" tIns="0" rIns="149778" bIns="0" numCol="1" spcCol="1270" anchor="ctr" anchorCtr="0">
          <a:noAutofit/>
        </a:bodyPr>
        <a:lstStyle/>
        <a:p>
          <a:pPr marL="0" lvl="0" indent="0" algn="l" defTabSz="711200">
            <a:lnSpc>
              <a:spcPct val="90000"/>
            </a:lnSpc>
            <a:spcBef>
              <a:spcPct val="0"/>
            </a:spcBef>
            <a:spcAft>
              <a:spcPct val="35000"/>
            </a:spcAft>
            <a:buNone/>
          </a:pPr>
          <a:r>
            <a:rPr lang="en-US" sz="1600" b="1" kern="1200" dirty="0"/>
            <a:t>Data Access</a:t>
          </a:r>
        </a:p>
      </dsp:txBody>
      <dsp:txXfrm>
        <a:off x="294573" y="1485309"/>
        <a:ext cx="3939583" cy="213104"/>
      </dsp:txXfrm>
    </dsp:sp>
    <dsp:sp modelId="{25D90EC9-0A35-4A7C-93C4-0BF0DAB7845B}">
      <dsp:nvSpPr>
        <dsp:cNvPr id="0" name=""/>
        <dsp:cNvSpPr/>
      </dsp:nvSpPr>
      <dsp:spPr>
        <a:xfrm>
          <a:off x="0" y="2521741"/>
          <a:ext cx="5660913" cy="76859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9350" tIns="166624" rIns="43935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Encrypted Authentication</a:t>
          </a:r>
        </a:p>
        <a:p>
          <a:pPr marL="171450" lvl="1" indent="-171450" algn="l" defTabSz="711200">
            <a:lnSpc>
              <a:spcPct val="90000"/>
            </a:lnSpc>
            <a:spcBef>
              <a:spcPct val="0"/>
            </a:spcBef>
            <a:spcAft>
              <a:spcPct val="15000"/>
            </a:spcAft>
            <a:buChar char="•"/>
          </a:pPr>
          <a:r>
            <a:rPr lang="en-US" sz="1600" b="1" kern="1200" dirty="0"/>
            <a:t>SQL Firewall*</a:t>
          </a:r>
        </a:p>
      </dsp:txBody>
      <dsp:txXfrm>
        <a:off x="0" y="2521741"/>
        <a:ext cx="5660913" cy="768599"/>
      </dsp:txXfrm>
    </dsp:sp>
    <dsp:sp modelId="{7370E284-FD68-4796-92D6-ABFE707F76B4}">
      <dsp:nvSpPr>
        <dsp:cNvPr id="0" name=""/>
        <dsp:cNvSpPr/>
      </dsp:nvSpPr>
      <dsp:spPr>
        <a:xfrm>
          <a:off x="283045" y="2403661"/>
          <a:ext cx="3962639" cy="236160"/>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778" tIns="0" rIns="149778" bIns="0" numCol="1" spcCol="1270" anchor="ctr" anchorCtr="0">
          <a:noAutofit/>
        </a:bodyPr>
        <a:lstStyle/>
        <a:p>
          <a:pPr marL="0" lvl="0" indent="0" algn="l" defTabSz="711200">
            <a:lnSpc>
              <a:spcPct val="90000"/>
            </a:lnSpc>
            <a:spcBef>
              <a:spcPct val="0"/>
            </a:spcBef>
            <a:spcAft>
              <a:spcPct val="35000"/>
            </a:spcAft>
            <a:buNone/>
          </a:pPr>
          <a:r>
            <a:rPr lang="en-US" sz="1600" b="1" kern="1200" dirty="0"/>
            <a:t>Access Control</a:t>
          </a:r>
        </a:p>
      </dsp:txBody>
      <dsp:txXfrm>
        <a:off x="294573" y="2415189"/>
        <a:ext cx="3939583" cy="213104"/>
      </dsp:txXfrm>
    </dsp:sp>
    <dsp:sp modelId="{935E1AC4-0C4C-474A-8D42-9841C70531AD}">
      <dsp:nvSpPr>
        <dsp:cNvPr id="0" name=""/>
        <dsp:cNvSpPr/>
      </dsp:nvSpPr>
      <dsp:spPr>
        <a:xfrm>
          <a:off x="0" y="3451621"/>
          <a:ext cx="5660913" cy="76859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9350" tIns="166624" rIns="43935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Auditing</a:t>
          </a:r>
        </a:p>
        <a:p>
          <a:pPr marL="171450" lvl="1" indent="-171450" algn="l" defTabSz="711200">
            <a:lnSpc>
              <a:spcPct val="90000"/>
            </a:lnSpc>
            <a:spcBef>
              <a:spcPct val="0"/>
            </a:spcBef>
            <a:spcAft>
              <a:spcPct val="15000"/>
            </a:spcAft>
            <a:buChar char="•"/>
          </a:pPr>
          <a:r>
            <a:rPr lang="en-US" sz="1600" b="1" kern="1200" dirty="0"/>
            <a:t>Threat Detection*</a:t>
          </a:r>
        </a:p>
      </dsp:txBody>
      <dsp:txXfrm>
        <a:off x="0" y="3451621"/>
        <a:ext cx="5660913" cy="768599"/>
      </dsp:txXfrm>
    </dsp:sp>
    <dsp:sp modelId="{D04B1F5F-3C47-44AE-AF22-B95334413C03}">
      <dsp:nvSpPr>
        <dsp:cNvPr id="0" name=""/>
        <dsp:cNvSpPr/>
      </dsp:nvSpPr>
      <dsp:spPr>
        <a:xfrm>
          <a:off x="283045" y="3333541"/>
          <a:ext cx="3962639" cy="236160"/>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778" tIns="0" rIns="149778" bIns="0" numCol="1" spcCol="1270" anchor="ctr" anchorCtr="0">
          <a:noAutofit/>
        </a:bodyPr>
        <a:lstStyle/>
        <a:p>
          <a:pPr marL="0" lvl="0" indent="0" algn="l" defTabSz="711200">
            <a:lnSpc>
              <a:spcPct val="90000"/>
            </a:lnSpc>
            <a:spcBef>
              <a:spcPct val="0"/>
            </a:spcBef>
            <a:spcAft>
              <a:spcPct val="35000"/>
            </a:spcAft>
            <a:buNone/>
          </a:pPr>
          <a:r>
            <a:rPr lang="en-US" sz="1600" b="1" kern="1200" dirty="0"/>
            <a:t>Proactive monitoring</a:t>
          </a:r>
        </a:p>
      </dsp:txBody>
      <dsp:txXfrm>
        <a:off x="294573" y="3345069"/>
        <a:ext cx="3939583"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C2698-4663-436F-8AC6-F2BC0F86060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1A304-ABDC-4C75-B3FE-2B17B6C2F685}" type="slidenum">
              <a:rPr lang="en-US" smtClean="0"/>
              <a:t>‹#›</a:t>
            </a:fld>
            <a:endParaRPr lang="en-US"/>
          </a:p>
        </p:txBody>
      </p:sp>
    </p:spTree>
    <p:extLst>
      <p:ext uri="{BB962C8B-B14F-4D97-AF65-F5344CB8AC3E}">
        <p14:creationId xmlns:p14="http://schemas.microsoft.com/office/powerpoint/2010/main" val="207779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a:cs typeface="Segoe UI"/>
            </a:endParaRPr>
          </a:p>
        </p:txBody>
      </p:sp>
    </p:spTree>
    <p:extLst>
      <p:ext uri="{BB962C8B-B14F-4D97-AF65-F5344CB8AC3E}">
        <p14:creationId xmlns:p14="http://schemas.microsoft.com/office/powerpoint/2010/main" val="306564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is this important for the GDPR? </a:t>
            </a:r>
          </a:p>
          <a:p>
            <a:r>
              <a:rPr lang="en-US" sz="1200" b="0" i="0" u="none" strike="noStrike" kern="1200" baseline="0" dirty="0">
                <a:solidFill>
                  <a:schemeClr val="tx1"/>
                </a:solidFill>
                <a:latin typeface="+mn-lt"/>
                <a:ea typeface="+mn-ea"/>
                <a:cs typeface="+mn-cs"/>
              </a:rPr>
              <a:t>The use of this powerful encryption feature which better ensures that highly sensitive data is encrypted on the server side, even in-memory, can significantly help in meeting the GDPR requirements around “Security of processing.” This particularly applies to the requirement to “implement appropriate technical and organizational measures to ensure a level of security appropriate to the risk” including, as appropriate, “the pseudonymization and encryption of personal data</a:t>
            </a: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GDPR Article 32(2) </a:t>
            </a:r>
            <a:r>
              <a:rPr lang="en-US" sz="1200" b="0" i="0" u="none" strike="noStrike" kern="1200" baseline="0" dirty="0">
                <a:solidFill>
                  <a:schemeClr val="tx1"/>
                </a:solidFill>
                <a:latin typeface="+mn-lt"/>
                <a:ea typeface="+mn-ea"/>
                <a:cs typeface="+mn-cs"/>
              </a:rPr>
              <a:t>– “Security of processing.” </a:t>
            </a:r>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18</a:t>
            </a:fld>
            <a:endParaRPr lang="it-IT" dirty="0"/>
          </a:p>
        </p:txBody>
      </p:sp>
    </p:spTree>
    <p:extLst>
      <p:ext uri="{BB962C8B-B14F-4D97-AF65-F5344CB8AC3E}">
        <p14:creationId xmlns:p14="http://schemas.microsoft.com/office/powerpoint/2010/main" val="3967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Custom example: can</a:t>
            </a:r>
            <a:r>
              <a:rPr lang="en-US" baseline="0" noProof="0" dirty="0"/>
              <a:t> store the key in Amazon and build a custom store provider</a:t>
            </a:r>
            <a:endParaRPr lang="en-US" noProof="0" dirty="0"/>
          </a:p>
        </p:txBody>
      </p:sp>
      <p:sp>
        <p:nvSpPr>
          <p:cNvPr id="4" name="Slide Number Placeholder 3"/>
          <p:cNvSpPr>
            <a:spLocks noGrp="1"/>
          </p:cNvSpPr>
          <p:nvPr>
            <p:ph type="sldNum" sz="quarter" idx="10"/>
          </p:nvPr>
        </p:nvSpPr>
        <p:spPr/>
        <p:txBody>
          <a:bodyPr/>
          <a:lstStyle/>
          <a:p>
            <a:fld id="{315185C3-C6A0-4FBF-9BDE-AD45F5C077D0}" type="slidenum">
              <a:rPr lang="en-US" smtClean="0"/>
              <a:t>19</a:t>
            </a:fld>
            <a:endParaRPr lang="en-US" dirty="0"/>
          </a:p>
        </p:txBody>
      </p:sp>
    </p:spTree>
    <p:extLst>
      <p:ext uri="{BB962C8B-B14F-4D97-AF65-F5344CB8AC3E}">
        <p14:creationId xmlns:p14="http://schemas.microsoft.com/office/powerpoint/2010/main" val="39882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it-IT" dirty="0"/>
          </a:p>
        </p:txBody>
      </p:sp>
      <p:sp>
        <p:nvSpPr>
          <p:cNvPr id="4" name="Slide Number Placeholder 3"/>
          <p:cNvSpPr>
            <a:spLocks noGrp="1"/>
          </p:cNvSpPr>
          <p:nvPr>
            <p:ph type="sldNum" sz="quarter" idx="10"/>
          </p:nvPr>
        </p:nvSpPr>
        <p:spPr/>
        <p:txBody>
          <a:bodyPr/>
          <a:lstStyle/>
          <a:p>
            <a:fld id="{315185C3-C6A0-4FBF-9BDE-AD45F5C077D0}" type="slidenum">
              <a:rPr lang="en-US" smtClean="0"/>
              <a:t>20</a:t>
            </a:fld>
            <a:endParaRPr lang="en-US" dirty="0"/>
          </a:p>
        </p:txBody>
      </p:sp>
    </p:spTree>
    <p:extLst>
      <p:ext uri="{BB962C8B-B14F-4D97-AF65-F5344CB8AC3E}">
        <p14:creationId xmlns:p14="http://schemas.microsoft.com/office/powerpoint/2010/main" val="3114330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ResultsSetOnly decrypts</a:t>
            </a:r>
            <a:r>
              <a:rPr lang="en-US" baseline="0" noProof="0" dirty="0"/>
              <a:t> only the result set without calling the stored procedure to get encrypted keys metadata (useful when you’re using parameters on columns that are not encrypted)</a:t>
            </a:r>
            <a:endParaRPr lang="en-US" noProof="0" dirty="0"/>
          </a:p>
        </p:txBody>
      </p:sp>
      <p:sp>
        <p:nvSpPr>
          <p:cNvPr id="4" name="Slide Number Placeholder 3"/>
          <p:cNvSpPr>
            <a:spLocks noGrp="1"/>
          </p:cNvSpPr>
          <p:nvPr>
            <p:ph type="sldNum" sz="quarter" idx="10"/>
          </p:nvPr>
        </p:nvSpPr>
        <p:spPr/>
        <p:txBody>
          <a:bodyPr/>
          <a:lstStyle/>
          <a:p>
            <a:fld id="{315185C3-C6A0-4FBF-9BDE-AD45F5C077D0}" type="slidenum">
              <a:rPr lang="en-US" smtClean="0"/>
              <a:t>22</a:t>
            </a:fld>
            <a:endParaRPr lang="en-US" dirty="0"/>
          </a:p>
        </p:txBody>
      </p:sp>
    </p:spTree>
    <p:extLst>
      <p:ext uri="{BB962C8B-B14F-4D97-AF65-F5344CB8AC3E}">
        <p14:creationId xmlns:p14="http://schemas.microsoft.com/office/powerpoint/2010/main" val="400574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https://msdn.microsoft.com/en-us/library/mt163865.aspx </a:t>
            </a:r>
          </a:p>
          <a:p>
            <a:r>
              <a:rPr lang="it-IT" dirty="0"/>
              <a:t>https://channel9.msdn.com/events/DataDriven/SQLServer2016/AlwaysEncrypted</a:t>
            </a:r>
          </a:p>
          <a:p>
            <a:r>
              <a:rPr lang="it-IT" dirty="0"/>
              <a:t>https://channel9.msdn.com/events/Ignite/2016/BRK3151</a:t>
            </a:r>
          </a:p>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26</a:t>
            </a:fld>
            <a:endParaRPr lang="it-IT" dirty="0"/>
          </a:p>
        </p:txBody>
      </p:sp>
    </p:spTree>
    <p:extLst>
      <p:ext uri="{BB962C8B-B14F-4D97-AF65-F5344CB8AC3E}">
        <p14:creationId xmlns:p14="http://schemas.microsoft.com/office/powerpoint/2010/main" val="301460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Art. 9 Processing</a:t>
            </a:r>
            <a:r>
              <a:rPr lang="en-US" baseline="0" noProof="0" dirty="0"/>
              <a:t> of these special categories is forbidden except in the specified cases and only “</a:t>
            </a:r>
            <a:r>
              <a:rPr lang="en-US" sz="1200" b="0" i="0" kern="1200" dirty="0">
                <a:solidFill>
                  <a:schemeClr val="tx1"/>
                </a:solidFill>
                <a:effectLst/>
                <a:latin typeface="+mn-lt"/>
                <a:ea typeface="+mn-ea"/>
                <a:cs typeface="+mn-cs"/>
              </a:rPr>
              <a:t>by or under the responsibility of a professional subject to the obligation of professional secrecy under Union or Member State law”; Always Encrypted helps to the extent that no highly</a:t>
            </a:r>
            <a:r>
              <a:rPr lang="en-US" sz="1200" b="0" i="0" kern="1200" baseline="0" dirty="0">
                <a:solidFill>
                  <a:schemeClr val="tx1"/>
                </a:solidFill>
                <a:effectLst/>
                <a:latin typeface="+mn-lt"/>
                <a:ea typeface="+mn-ea"/>
                <a:cs typeface="+mn-cs"/>
              </a:rPr>
              <a:t> privileged user (i.e. sysadmin) can gain access to these special categories of data</a:t>
            </a:r>
          </a:p>
          <a:p>
            <a:pPr marL="171450" indent="-171450">
              <a:buFont typeface="Arial" panose="020B0604020202020204" pitchFamily="34" charset="0"/>
              <a:buChar char="•"/>
            </a:pPr>
            <a:r>
              <a:rPr lang="en-US" sz="1200" b="0" i="0" kern="1200" baseline="0" noProof="0" dirty="0">
                <a:solidFill>
                  <a:schemeClr val="tx1"/>
                </a:solidFill>
                <a:effectLst/>
                <a:latin typeface="+mn-lt"/>
                <a:ea typeface="+mn-ea"/>
                <a:cs typeface="+mn-cs"/>
              </a:rPr>
              <a:t>Art. 32 </a:t>
            </a:r>
            <a:r>
              <a:rPr lang="en-US" sz="1200" b="0" i="0" u="none" strike="noStrike" kern="1200" baseline="0" dirty="0">
                <a:solidFill>
                  <a:schemeClr val="tx1"/>
                </a:solidFill>
                <a:latin typeface="+mn-lt"/>
                <a:ea typeface="+mn-ea"/>
                <a:cs typeface="+mn-cs"/>
              </a:rPr>
              <a:t>Use of Always Encrypted ensures that highly sensitive data is encrypted on the server side, even in-memory; this can significantly help in meeting the GDPR requirements around “Security of processing.” In particular, the requirement to “implement appropriate technical and organizational measures to ensure a level of security appropriate to the risk” including, as appropriate, “the pseudonymization and encryption of personal data</a:t>
            </a:r>
            <a:r>
              <a:rPr lang="en-US" sz="1200" b="0" i="1" u="none" strike="noStrike" kern="1200" baseline="0" dirty="0">
                <a:solidFill>
                  <a:schemeClr val="tx1"/>
                </a:solidFill>
                <a:latin typeface="+mn-lt"/>
                <a:ea typeface="+mn-ea"/>
                <a:cs typeface="+mn-cs"/>
              </a:rPr>
              <a:t>”. </a:t>
            </a:r>
            <a:endParaRPr lang="en-US" noProof="0"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43</a:t>
            </a:fld>
            <a:endParaRPr lang="it-IT" dirty="0"/>
          </a:p>
        </p:txBody>
      </p:sp>
    </p:spTree>
    <p:extLst>
      <p:ext uri="{BB962C8B-B14F-4D97-AF65-F5344CB8AC3E}">
        <p14:creationId xmlns:p14="http://schemas.microsoft.com/office/powerpoint/2010/main" val="464152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https://msdn.microsoft.com/en-us/library/dn765131.aspx</a:t>
            </a:r>
          </a:p>
        </p:txBody>
      </p:sp>
      <p:sp>
        <p:nvSpPr>
          <p:cNvPr id="4" name="Slide Number Placeholder 3"/>
          <p:cNvSpPr>
            <a:spLocks noGrp="1"/>
          </p:cNvSpPr>
          <p:nvPr>
            <p:ph type="sldNum" sz="quarter" idx="10"/>
          </p:nvPr>
        </p:nvSpPr>
        <p:spPr/>
        <p:txBody>
          <a:bodyPr/>
          <a:lstStyle/>
          <a:p>
            <a:fld id="{91265082-EC78-4698-B89F-D65C80666230}" type="slidenum">
              <a:rPr lang="it-IT" smtClean="0"/>
              <a:pPr/>
              <a:t>45</a:t>
            </a:fld>
            <a:endParaRPr lang="it-IT" dirty="0"/>
          </a:p>
        </p:txBody>
      </p:sp>
    </p:spTree>
    <p:extLst>
      <p:ext uri="{BB962C8B-B14F-4D97-AF65-F5344CB8AC3E}">
        <p14:creationId xmlns:p14="http://schemas.microsoft.com/office/powerpoint/2010/main" val="1747335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is this important for the GDPR? </a:t>
            </a:r>
          </a:p>
          <a:p>
            <a:r>
              <a:rPr lang="en-US" sz="1200" b="0" i="0" u="none" strike="noStrike" kern="1200" baseline="0" dirty="0">
                <a:solidFill>
                  <a:schemeClr val="tx1"/>
                </a:solidFill>
                <a:latin typeface="+mn-lt"/>
                <a:ea typeface="+mn-ea"/>
                <a:cs typeface="+mn-cs"/>
              </a:rPr>
              <a:t>Users have access only to the data that is pertinent to them, thus reducing the risk of “unauthorized disclosure of, or access to personal data.” </a:t>
            </a:r>
          </a:p>
          <a:p>
            <a:r>
              <a:rPr lang="en-US" sz="1200" b="1" i="0" u="none" strike="noStrike" kern="1200" baseline="0" dirty="0">
                <a:solidFill>
                  <a:schemeClr val="tx1"/>
                </a:solidFill>
                <a:latin typeface="+mn-lt"/>
                <a:ea typeface="+mn-ea"/>
                <a:cs typeface="+mn-cs"/>
              </a:rPr>
              <a:t>GDPR Article 32(2)—</a:t>
            </a:r>
            <a:r>
              <a:rPr lang="en-US" sz="1200" b="0" i="0" u="none" strike="noStrike" kern="1200" baseline="0" dirty="0">
                <a:solidFill>
                  <a:schemeClr val="tx1"/>
                </a:solidFill>
                <a:latin typeface="+mn-lt"/>
                <a:ea typeface="+mn-ea"/>
                <a:cs typeface="+mn-cs"/>
              </a:rPr>
              <a:t>“Security of processing.” </a:t>
            </a:r>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46</a:t>
            </a:fld>
            <a:endParaRPr lang="it-IT" dirty="0"/>
          </a:p>
        </p:txBody>
      </p:sp>
    </p:spTree>
    <p:extLst>
      <p:ext uri="{BB962C8B-B14F-4D97-AF65-F5344CB8AC3E}">
        <p14:creationId xmlns:p14="http://schemas.microsoft.com/office/powerpoint/2010/main" val="3100052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https://docs.microsoft.com/en-us/azure/sql-database/sql-database-elastic-tools-multi-tenant-row-level-security</a:t>
            </a:r>
          </a:p>
        </p:txBody>
      </p:sp>
      <p:sp>
        <p:nvSpPr>
          <p:cNvPr id="4" name="Slide Number Placeholder 3"/>
          <p:cNvSpPr>
            <a:spLocks noGrp="1"/>
          </p:cNvSpPr>
          <p:nvPr>
            <p:ph type="sldNum" sz="quarter" idx="10"/>
          </p:nvPr>
        </p:nvSpPr>
        <p:spPr/>
        <p:txBody>
          <a:bodyPr/>
          <a:lstStyle/>
          <a:p>
            <a:fld id="{91265082-EC78-4698-B89F-D65C80666230}" type="slidenum">
              <a:rPr lang="it-IT" smtClean="0"/>
              <a:pPr/>
              <a:t>47</a:t>
            </a:fld>
            <a:endParaRPr lang="it-IT" dirty="0"/>
          </a:p>
        </p:txBody>
      </p:sp>
    </p:spTree>
    <p:extLst>
      <p:ext uri="{BB962C8B-B14F-4D97-AF65-F5344CB8AC3E}">
        <p14:creationId xmlns:p14="http://schemas.microsoft.com/office/powerpoint/2010/main" val="417277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Remember the user ID from ASP.NET membership</a:t>
            </a:r>
            <a:r>
              <a:rPr lang="en-US" baseline="0" noProof="0" dirty="0"/>
              <a:t> gets set via </a:t>
            </a:r>
            <a:r>
              <a:rPr lang="en-US" sz="1200" kern="1200" noProof="0" dirty="0">
                <a:solidFill>
                  <a:schemeClr val="tx1"/>
                </a:solidFill>
                <a:latin typeface="+mn-lt"/>
                <a:ea typeface="+mn-ea"/>
                <a:cs typeface="+mn-cs"/>
              </a:rPr>
              <a:t>SESSION_CONTEXT()</a:t>
            </a:r>
            <a:endParaRPr lang="en-US" noProof="0" dirty="0"/>
          </a:p>
        </p:txBody>
      </p:sp>
      <p:sp>
        <p:nvSpPr>
          <p:cNvPr id="4" name="Slide Number Placeholder 3"/>
          <p:cNvSpPr>
            <a:spLocks noGrp="1"/>
          </p:cNvSpPr>
          <p:nvPr>
            <p:ph type="sldNum" sz="quarter" idx="10"/>
          </p:nvPr>
        </p:nvSpPr>
        <p:spPr/>
        <p:txBody>
          <a:bodyPr/>
          <a:lstStyle/>
          <a:p>
            <a:fld id="{315185C3-C6A0-4FBF-9BDE-AD45F5C077D0}" type="slidenum">
              <a:rPr lang="en-US" smtClean="0"/>
              <a:t>49</a:t>
            </a:fld>
            <a:endParaRPr lang="en-US" dirty="0"/>
          </a:p>
        </p:txBody>
      </p:sp>
    </p:spTree>
    <p:extLst>
      <p:ext uri="{BB962C8B-B14F-4D97-AF65-F5344CB8AC3E}">
        <p14:creationId xmlns:p14="http://schemas.microsoft.com/office/powerpoint/2010/main" val="424510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b="1" kern="1200" noProof="0" dirty="0">
                <a:solidFill>
                  <a:schemeClr val="tx1"/>
                </a:solidFill>
                <a:effectLst/>
                <a:latin typeface="+mn-lt"/>
                <a:ea typeface="+mn-ea"/>
                <a:cs typeface="+mn-cs"/>
              </a:rPr>
              <a:t>Personal data in scope with GDPR examples:</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Name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Identification number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Email address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Online user identifier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Social media posts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Physical, physiological, or genetic information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Medical information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Location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Bank details </a:t>
            </a:r>
          </a:p>
          <a:p>
            <a:pPr marL="171450" lvl="0" indent="-171450" fontAlgn="base">
              <a:buFont typeface="Arial" panose="020B0604020202020204" pitchFamily="34" charset="0"/>
              <a:buChar char="•"/>
            </a:pPr>
            <a:r>
              <a:rPr lang="en-US" sz="1200" u="none" strike="noStrike" kern="1200" noProof="0" dirty="0">
                <a:solidFill>
                  <a:schemeClr val="tx1"/>
                </a:solidFill>
                <a:effectLst/>
                <a:latin typeface="+mn-lt"/>
                <a:ea typeface="+mn-ea"/>
                <a:cs typeface="+mn-cs"/>
              </a:rPr>
              <a:t>IP address </a:t>
            </a:r>
          </a:p>
          <a:p>
            <a:pPr marL="171450" indent="-171450">
              <a:buFont typeface="Arial" panose="020B0604020202020204" pitchFamily="34" charset="0"/>
              <a:buChar char="•"/>
            </a:pPr>
            <a:r>
              <a:rPr lang="en-US" sz="1200" kern="1200" noProof="0" dirty="0">
                <a:solidFill>
                  <a:schemeClr val="tx1"/>
                </a:solidFill>
                <a:effectLst/>
                <a:latin typeface="+mn-lt"/>
                <a:ea typeface="+mn-ea"/>
                <a:cs typeface="+mn-cs"/>
              </a:rPr>
              <a:t>Cookies </a:t>
            </a:r>
            <a:endParaRPr lang="en-US" sz="1000" b="1" kern="1200" noProof="0" dirty="0">
              <a:solidFill>
                <a:schemeClr val="tx1"/>
              </a:solidFill>
              <a:effectLst/>
              <a:latin typeface="+mn-lt"/>
              <a:ea typeface="+mn-ea"/>
              <a:cs typeface="+mn-cs"/>
            </a:endParaRPr>
          </a:p>
          <a:p>
            <a:r>
              <a:rPr lang="en-US" sz="1000" b="1" kern="1200" noProof="0" dirty="0">
                <a:solidFill>
                  <a:schemeClr val="tx1"/>
                </a:solidFill>
                <a:effectLst/>
                <a:latin typeface="+mn-lt"/>
                <a:ea typeface="+mn-ea"/>
                <a:cs typeface="+mn-cs"/>
              </a:rPr>
              <a:t>GDPR Article 25—“Data protection by design and default”:</a:t>
            </a:r>
            <a:r>
              <a:rPr lang="en-US" sz="1000" b="0" kern="1200" baseline="0" noProof="0" dirty="0">
                <a:solidFill>
                  <a:schemeClr val="tx1"/>
                </a:solidFill>
                <a:effectLst/>
                <a:latin typeface="+mn-lt"/>
                <a:ea typeface="+mn-ea"/>
                <a:cs typeface="+mn-cs"/>
              </a:rPr>
              <a:t> </a:t>
            </a:r>
            <a:r>
              <a:rPr lang="en-US" sz="1000" kern="1200" noProof="0" dirty="0">
                <a:solidFill>
                  <a:schemeClr val="tx1"/>
                </a:solidFill>
                <a:effectLst/>
                <a:latin typeface="+mn-lt"/>
                <a:ea typeface="+mn-ea"/>
                <a:cs typeface="+mn-cs"/>
              </a:rPr>
              <a:t>Control exposure to personal data.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Control accessibility—who is accessing data and how.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Minimize data being processed in terms of amount of data collected, extent of processing, storage period, and accessibility.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Include safeguards for control management integrated into processing. </a:t>
            </a:r>
          </a:p>
          <a:p>
            <a:r>
              <a:rPr lang="en-US" sz="1000" kern="1200" noProof="0" dirty="0">
                <a:solidFill>
                  <a:schemeClr val="tx1"/>
                </a:solidFill>
                <a:effectLst/>
                <a:latin typeface="+mn-lt"/>
                <a:ea typeface="+mn-ea"/>
                <a:cs typeface="+mn-cs"/>
              </a:rPr>
              <a:t> </a:t>
            </a:r>
          </a:p>
          <a:p>
            <a:r>
              <a:rPr lang="en-US" sz="1000" b="1" kern="1200" noProof="0" dirty="0">
                <a:solidFill>
                  <a:schemeClr val="tx1"/>
                </a:solidFill>
                <a:effectLst/>
                <a:latin typeface="+mn-lt"/>
                <a:ea typeface="+mn-ea"/>
                <a:cs typeface="+mn-cs"/>
              </a:rPr>
              <a:t>GDPR Article 32—“Security of processing”:</a:t>
            </a:r>
            <a:r>
              <a:rPr lang="en-US" sz="1000" kern="1200" noProof="0" dirty="0">
                <a:solidFill>
                  <a:schemeClr val="tx1"/>
                </a:solidFill>
                <a:effectLst/>
                <a:latin typeface="+mn-lt"/>
                <a:ea typeface="+mn-ea"/>
                <a:cs typeface="+mn-cs"/>
              </a:rPr>
              <a:t> Security mechanisms to protect personal data.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Employ pseudonymization and encryption.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Restore availability and access in the event of an incident.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Provide a process for regularly testing and assessing effectiveness of security measures. </a:t>
            </a:r>
          </a:p>
          <a:p>
            <a:r>
              <a:rPr lang="en-US" sz="1000" kern="1200" noProof="0" dirty="0">
                <a:solidFill>
                  <a:schemeClr val="tx1"/>
                </a:solidFill>
                <a:effectLst/>
                <a:latin typeface="+mn-lt"/>
                <a:ea typeface="+mn-ea"/>
                <a:cs typeface="+mn-cs"/>
              </a:rPr>
              <a:t> </a:t>
            </a:r>
          </a:p>
          <a:p>
            <a:r>
              <a:rPr lang="en-US" sz="1000" b="1" kern="1200" noProof="0" dirty="0">
                <a:solidFill>
                  <a:schemeClr val="tx1"/>
                </a:solidFill>
                <a:effectLst/>
                <a:latin typeface="+mn-lt"/>
                <a:ea typeface="+mn-ea"/>
                <a:cs typeface="+mn-cs"/>
              </a:rPr>
              <a:t>GDPR Article 33—“Notification of a personal data breach to the supervisory authority”</a:t>
            </a:r>
            <a:r>
              <a:rPr lang="en-US" sz="1000" kern="1200" noProof="0" dirty="0">
                <a:solidFill>
                  <a:schemeClr val="tx1"/>
                </a:solidFill>
                <a:effectLst/>
                <a:latin typeface="+mn-lt"/>
                <a:ea typeface="+mn-ea"/>
                <a:cs typeface="+mn-cs"/>
              </a:rPr>
              <a:t>: </a:t>
            </a:r>
          </a:p>
          <a:p>
            <a:r>
              <a:rPr lang="en-US" sz="1000" kern="1200" noProof="0" dirty="0">
                <a:solidFill>
                  <a:schemeClr val="tx1"/>
                </a:solidFill>
                <a:effectLst/>
                <a:latin typeface="+mn-lt"/>
                <a:ea typeface="+mn-ea"/>
                <a:cs typeface="+mn-cs"/>
              </a:rPr>
              <a:t>Detect and notify of breach in a timely manner (72 hours).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Detect breaches.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Assess impact on and identification of personal data records concerned.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Describe measures to address breach. </a:t>
            </a:r>
          </a:p>
          <a:p>
            <a:r>
              <a:rPr lang="en-US" sz="1000" kern="1200" noProof="0" dirty="0">
                <a:solidFill>
                  <a:schemeClr val="tx1"/>
                </a:solidFill>
                <a:effectLst/>
                <a:latin typeface="+mn-lt"/>
                <a:ea typeface="+mn-ea"/>
                <a:cs typeface="+mn-cs"/>
              </a:rPr>
              <a:t> </a:t>
            </a:r>
          </a:p>
          <a:p>
            <a:r>
              <a:rPr lang="en-US" sz="1000" b="1" kern="1200" noProof="0" dirty="0">
                <a:solidFill>
                  <a:schemeClr val="tx1"/>
                </a:solidFill>
                <a:effectLst/>
                <a:latin typeface="+mn-lt"/>
                <a:ea typeface="+mn-ea"/>
                <a:cs typeface="+mn-cs"/>
              </a:rPr>
              <a:t>GDPR Article 30—“Records of processing activities”:</a:t>
            </a:r>
            <a:r>
              <a:rPr lang="en-US" sz="1000" kern="1200" noProof="0" dirty="0">
                <a:solidFill>
                  <a:schemeClr val="tx1"/>
                </a:solidFill>
                <a:effectLst/>
                <a:latin typeface="+mn-lt"/>
                <a:ea typeface="+mn-ea"/>
                <a:cs typeface="+mn-cs"/>
              </a:rPr>
              <a:t> Log and monitor operations.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Maintain an audit record of processing activities on personal data.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Monitor access to processing systems. </a:t>
            </a:r>
          </a:p>
          <a:p>
            <a:pPr marL="0" indent="0">
              <a:buFont typeface="Arial" panose="020B0604020202020204" pitchFamily="34" charset="0"/>
              <a:buNone/>
            </a:pPr>
            <a:r>
              <a:rPr lang="en-US" sz="1000" kern="1200" noProof="0" dirty="0">
                <a:solidFill>
                  <a:schemeClr val="tx1"/>
                </a:solidFill>
                <a:effectLst/>
                <a:latin typeface="+mn-lt"/>
                <a:ea typeface="+mn-ea"/>
                <a:cs typeface="+mn-cs"/>
              </a:rPr>
              <a:t> </a:t>
            </a:r>
          </a:p>
          <a:p>
            <a:r>
              <a:rPr lang="en-US" sz="1000" b="1" kern="1200" noProof="0" dirty="0">
                <a:solidFill>
                  <a:schemeClr val="tx1"/>
                </a:solidFill>
                <a:effectLst/>
                <a:latin typeface="+mn-lt"/>
                <a:ea typeface="+mn-ea"/>
                <a:cs typeface="+mn-cs"/>
              </a:rPr>
              <a:t>GDPR Article 35—“Data protection impact assessment”:</a:t>
            </a:r>
            <a:r>
              <a:rPr lang="en-US" sz="1000" kern="1200" noProof="0" dirty="0">
                <a:solidFill>
                  <a:schemeClr val="tx1"/>
                </a:solidFill>
                <a:effectLst/>
                <a:latin typeface="+mn-lt"/>
                <a:ea typeface="+mn-ea"/>
                <a:cs typeface="+mn-cs"/>
              </a:rPr>
              <a:t> Document risks and security measures.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Describe processing operations, including their necessity and proportionality.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Assess risks associated with processing. </a:t>
            </a:r>
          </a:p>
          <a:p>
            <a:pPr marL="171450" lvl="0" indent="-171450" fontAlgn="base">
              <a:buFont typeface="Arial" panose="020B0604020202020204" pitchFamily="34" charset="0"/>
              <a:buChar char="•"/>
            </a:pPr>
            <a:r>
              <a:rPr lang="en-US" sz="1000" u="none" strike="noStrike" kern="1200" noProof="0" dirty="0">
                <a:solidFill>
                  <a:schemeClr val="tx1"/>
                </a:solidFill>
                <a:effectLst/>
                <a:latin typeface="+mn-lt"/>
                <a:ea typeface="+mn-ea"/>
                <a:cs typeface="+mn-cs"/>
              </a:rPr>
              <a:t>Apply measures to address risks and protect personal data, and demonstrate compliance with the GDPR. </a:t>
            </a:r>
          </a:p>
          <a:p>
            <a:endParaRPr lang="en-US" sz="1000" noProof="0"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5</a:t>
            </a:fld>
            <a:endParaRPr lang="it-IT" dirty="0"/>
          </a:p>
        </p:txBody>
      </p:sp>
    </p:spTree>
    <p:extLst>
      <p:ext uri="{BB962C8B-B14F-4D97-AF65-F5344CB8AC3E}">
        <p14:creationId xmlns:p14="http://schemas.microsoft.com/office/powerpoint/2010/main" val="3383652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https://msdn.microsoft.com/en-us/library/mt130841.aspx</a:t>
            </a:r>
          </a:p>
          <a:p>
            <a:r>
              <a:rPr lang="it-IT" dirty="0"/>
              <a:t>https://docs.microsoft.com/en-us/azure/sql-database/sql-database-dynamic-data-masking-get-started</a:t>
            </a:r>
          </a:p>
          <a:p>
            <a:endParaRPr lang="it-IT" dirty="0"/>
          </a:p>
          <a:p>
            <a:r>
              <a:rPr lang="en-US" sz="1200" b="0" i="0" u="none" strike="noStrike" kern="1200" baseline="0" dirty="0">
                <a:solidFill>
                  <a:schemeClr val="tx1"/>
                </a:solidFill>
                <a:latin typeface="+mn-lt"/>
                <a:ea typeface="+mn-ea"/>
                <a:cs typeface="+mn-cs"/>
              </a:rPr>
              <a:t>Why is this important for the GDPR? </a:t>
            </a:r>
          </a:p>
          <a:p>
            <a:r>
              <a:rPr lang="en-US" sz="1200" b="0" i="0" u="none" strike="noStrike" kern="1200" baseline="0" dirty="0">
                <a:solidFill>
                  <a:schemeClr val="tx1"/>
                </a:solidFill>
                <a:latin typeface="+mn-lt"/>
                <a:ea typeface="+mn-ea"/>
                <a:cs typeface="+mn-cs"/>
              </a:rPr>
              <a:t>The GDPR calls for implementing “appropriate technical and organizational measures, such as pseudonymization, which are designed to implement data-protection principles, such as data minimization, in an effective manner…” </a:t>
            </a:r>
          </a:p>
          <a:p>
            <a:r>
              <a:rPr lang="en-US" sz="1200" b="1" i="0" u="none" strike="noStrike" kern="1200" baseline="0" dirty="0">
                <a:solidFill>
                  <a:schemeClr val="tx1"/>
                </a:solidFill>
                <a:latin typeface="+mn-lt"/>
                <a:ea typeface="+mn-ea"/>
                <a:cs typeface="+mn-cs"/>
              </a:rPr>
              <a:t>GDPR Article 25(1)— </a:t>
            </a:r>
            <a:r>
              <a:rPr lang="en-US" sz="1200" b="0" i="0" u="none" strike="noStrike" kern="1200" baseline="0" dirty="0">
                <a:solidFill>
                  <a:schemeClr val="tx1"/>
                </a:solidFill>
                <a:latin typeface="+mn-lt"/>
                <a:ea typeface="+mn-ea"/>
                <a:cs typeface="+mn-cs"/>
              </a:rPr>
              <a:t>“Data protection by design and by default.” </a:t>
            </a:r>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56</a:t>
            </a:fld>
            <a:endParaRPr lang="it-IT" dirty="0"/>
          </a:p>
        </p:txBody>
      </p:sp>
    </p:spTree>
    <p:extLst>
      <p:ext uri="{BB962C8B-B14F-4D97-AF65-F5344CB8AC3E}">
        <p14:creationId xmlns:p14="http://schemas.microsoft.com/office/powerpoint/2010/main" val="1958017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15185C3-C6A0-4FBF-9BDE-AD45F5C077D0}" type="slidenum">
              <a:rPr lang="en-US" smtClean="0"/>
              <a:t>58</a:t>
            </a:fld>
            <a:endParaRPr lang="en-US" dirty="0"/>
          </a:p>
        </p:txBody>
      </p:sp>
    </p:spTree>
    <p:extLst>
      <p:ext uri="{BB962C8B-B14F-4D97-AF65-F5344CB8AC3E}">
        <p14:creationId xmlns:p14="http://schemas.microsoft.com/office/powerpoint/2010/main" val="314329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15185C3-C6A0-4FBF-9BDE-AD45F5C077D0}" type="slidenum">
              <a:rPr lang="en-US" smtClean="0"/>
              <a:t>59</a:t>
            </a:fld>
            <a:endParaRPr lang="en-US" dirty="0"/>
          </a:p>
        </p:txBody>
      </p:sp>
    </p:spTree>
    <p:extLst>
      <p:ext uri="{BB962C8B-B14F-4D97-AF65-F5344CB8AC3E}">
        <p14:creationId xmlns:p14="http://schemas.microsoft.com/office/powerpoint/2010/main" val="153897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15185C3-C6A0-4FBF-9BDE-AD45F5C077D0}" type="slidenum">
              <a:rPr lang="en-US" smtClean="0"/>
              <a:t>60</a:t>
            </a:fld>
            <a:endParaRPr lang="en-US" dirty="0"/>
          </a:p>
        </p:txBody>
      </p:sp>
    </p:spTree>
    <p:extLst>
      <p:ext uri="{BB962C8B-B14F-4D97-AF65-F5344CB8AC3E}">
        <p14:creationId xmlns:p14="http://schemas.microsoft.com/office/powerpoint/2010/main" val="1332130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for the GDPR?</a:t>
            </a:r>
          </a:p>
          <a:p>
            <a:r>
              <a:rPr lang="en-US" dirty="0"/>
              <a:t>The GDPR explicitly refers to this important aspect of protecting data, by requiring that the organization “implement appropriate technical and organizational measures” that take into consideration, as appropriate, “the ability to restore the availability and access to personal data in a timely manner in the event of a physical or technical incident”.</a:t>
            </a:r>
          </a:p>
          <a:p>
            <a:r>
              <a:rPr lang="en-US" dirty="0"/>
              <a:t>GDPR Article 32(1)—“Security of processing.”</a:t>
            </a:r>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66</a:t>
            </a:fld>
            <a:endParaRPr lang="it-IT" dirty="0"/>
          </a:p>
        </p:txBody>
      </p:sp>
    </p:spTree>
    <p:extLst>
      <p:ext uri="{BB962C8B-B14F-4D97-AF65-F5344CB8AC3E}">
        <p14:creationId xmlns:p14="http://schemas.microsoft.com/office/powerpoint/2010/main" val="1062563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68</a:t>
            </a:fld>
            <a:endParaRPr lang="it-IT" dirty="0"/>
          </a:p>
        </p:txBody>
      </p:sp>
    </p:spTree>
    <p:extLst>
      <p:ext uri="{BB962C8B-B14F-4D97-AF65-F5344CB8AC3E}">
        <p14:creationId xmlns:p14="http://schemas.microsoft.com/office/powerpoint/2010/main" val="2371820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69</a:t>
            </a:fld>
            <a:endParaRPr lang="it-IT" dirty="0"/>
          </a:p>
        </p:txBody>
      </p:sp>
    </p:spTree>
    <p:extLst>
      <p:ext uri="{BB962C8B-B14F-4D97-AF65-F5344CB8AC3E}">
        <p14:creationId xmlns:p14="http://schemas.microsoft.com/office/powerpoint/2010/main" val="2866538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9F3B2-73F4-4BD5-930E-966ED68D2FD9}" type="slidenum">
              <a:rPr lang="en-US" smtClean="0"/>
              <a:t>70</a:t>
            </a:fld>
            <a:endParaRPr lang="en-US" dirty="0"/>
          </a:p>
        </p:txBody>
      </p:sp>
    </p:spTree>
    <p:extLst>
      <p:ext uri="{BB962C8B-B14F-4D97-AF65-F5344CB8AC3E}">
        <p14:creationId xmlns:p14="http://schemas.microsoft.com/office/powerpoint/2010/main" val="1358578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https://docs.microsoft.com/en-us/sql/relational-databases/security/auditing/sql-server-audit-database-engine</a:t>
            </a:r>
          </a:p>
          <a:p>
            <a:r>
              <a:rPr lang="it-IT" dirty="0"/>
              <a:t>https://docs.microsoft.com/en-us/azure/sql-database/sql-database-auditing</a:t>
            </a:r>
          </a:p>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75</a:t>
            </a:fld>
            <a:endParaRPr lang="it-IT" dirty="0"/>
          </a:p>
        </p:txBody>
      </p:sp>
    </p:spTree>
    <p:extLst>
      <p:ext uri="{BB962C8B-B14F-4D97-AF65-F5344CB8AC3E}">
        <p14:creationId xmlns:p14="http://schemas.microsoft.com/office/powerpoint/2010/main" val="336280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https://myignite.microsoft.com/videos/2998</a:t>
            </a:r>
          </a:p>
        </p:txBody>
      </p:sp>
      <p:sp>
        <p:nvSpPr>
          <p:cNvPr id="4" name="Slide Number Placeholder 3"/>
          <p:cNvSpPr>
            <a:spLocks noGrp="1"/>
          </p:cNvSpPr>
          <p:nvPr>
            <p:ph type="sldNum" sz="quarter" idx="10"/>
          </p:nvPr>
        </p:nvSpPr>
        <p:spPr/>
        <p:txBody>
          <a:bodyPr/>
          <a:lstStyle/>
          <a:p>
            <a:fld id="{3A62397D-24EC-4ED5-8221-6D7FBEE69231}" type="slidenum">
              <a:rPr lang="it-IT" smtClean="0"/>
              <a:t>76</a:t>
            </a:fld>
            <a:endParaRPr lang="it-IT" dirty="0"/>
          </a:p>
        </p:txBody>
      </p:sp>
    </p:spTree>
    <p:extLst>
      <p:ext uri="{BB962C8B-B14F-4D97-AF65-F5344CB8AC3E}">
        <p14:creationId xmlns:p14="http://schemas.microsoft.com/office/powerpoint/2010/main" val="212919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6</a:t>
            </a:fld>
            <a:endParaRPr lang="it-IT" dirty="0"/>
          </a:p>
        </p:txBody>
      </p:sp>
    </p:spTree>
    <p:extLst>
      <p:ext uri="{BB962C8B-B14F-4D97-AF65-F5344CB8AC3E}">
        <p14:creationId xmlns:p14="http://schemas.microsoft.com/office/powerpoint/2010/main" val="699082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https://docs.microsoft.com/en-us/sql/relational-databases/policy-based-management/monitor-and-enforce-best-practices-by-using-policy-based-management</a:t>
            </a:r>
          </a:p>
        </p:txBody>
      </p:sp>
      <p:sp>
        <p:nvSpPr>
          <p:cNvPr id="4" name="Slide Number Placeholder 3"/>
          <p:cNvSpPr>
            <a:spLocks noGrp="1"/>
          </p:cNvSpPr>
          <p:nvPr>
            <p:ph type="sldNum" sz="quarter" idx="10"/>
          </p:nvPr>
        </p:nvSpPr>
        <p:spPr/>
        <p:txBody>
          <a:bodyPr/>
          <a:lstStyle/>
          <a:p>
            <a:fld id="{91265082-EC78-4698-B89F-D65C80666230}" type="slidenum">
              <a:rPr lang="it-IT" smtClean="0"/>
              <a:pPr/>
              <a:t>77</a:t>
            </a:fld>
            <a:endParaRPr lang="it-IT" dirty="0"/>
          </a:p>
        </p:txBody>
      </p:sp>
    </p:spTree>
    <p:extLst>
      <p:ext uri="{BB962C8B-B14F-4D97-AF65-F5344CB8AC3E}">
        <p14:creationId xmlns:p14="http://schemas.microsoft.com/office/powerpoint/2010/main" val="1963234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78</a:t>
            </a:fld>
            <a:endParaRPr lang="it-IT" dirty="0"/>
          </a:p>
        </p:txBody>
      </p:sp>
    </p:spTree>
    <p:extLst>
      <p:ext uri="{BB962C8B-B14F-4D97-AF65-F5344CB8AC3E}">
        <p14:creationId xmlns:p14="http://schemas.microsoft.com/office/powerpoint/2010/main" val="232370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80</a:t>
            </a:fld>
            <a:endParaRPr lang="it-IT" dirty="0"/>
          </a:p>
        </p:txBody>
      </p:sp>
    </p:spTree>
    <p:extLst>
      <p:ext uri="{BB962C8B-B14F-4D97-AF65-F5344CB8AC3E}">
        <p14:creationId xmlns:p14="http://schemas.microsoft.com/office/powerpoint/2010/main" val="1722243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85</a:t>
            </a:fld>
            <a:endParaRPr lang="it-IT" dirty="0"/>
          </a:p>
        </p:txBody>
      </p:sp>
    </p:spTree>
    <p:extLst>
      <p:ext uri="{BB962C8B-B14F-4D97-AF65-F5344CB8AC3E}">
        <p14:creationId xmlns:p14="http://schemas.microsoft.com/office/powerpoint/2010/main" val="49113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for the GDPR?</a:t>
            </a:r>
          </a:p>
          <a:p>
            <a:r>
              <a:rPr lang="en-US" dirty="0"/>
              <a:t>The GDPR talks about ensuring the security of personal data, “including for preventing unauthorized access to or use of personal data and the equipment used for the processing.”</a:t>
            </a:r>
          </a:p>
          <a:p>
            <a:r>
              <a:rPr lang="en-US" dirty="0"/>
              <a:t>GDPR Recital 39.</a:t>
            </a:r>
            <a:endParaRPr lang="it-IT" dirty="0"/>
          </a:p>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9</a:t>
            </a:fld>
            <a:endParaRPr lang="it-IT" dirty="0"/>
          </a:p>
        </p:txBody>
      </p:sp>
    </p:spTree>
    <p:extLst>
      <p:ext uri="{BB962C8B-B14F-4D97-AF65-F5344CB8AC3E}">
        <p14:creationId xmlns:p14="http://schemas.microsoft.com/office/powerpoint/2010/main" val="114918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https://docs.microsoft.com/en-us/azure/sql-database/sql-database-firewall-configure</a:t>
            </a:r>
          </a:p>
          <a:p>
            <a:r>
              <a:rPr lang="it-IT" dirty="0"/>
              <a:t>https://docs.microsoft.com/en-us/azure/sql-database/sql-database-control-access#firewall-and-firewall-rules</a:t>
            </a:r>
          </a:p>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10</a:t>
            </a:fld>
            <a:endParaRPr lang="it-IT" dirty="0"/>
          </a:p>
        </p:txBody>
      </p:sp>
    </p:spTree>
    <p:extLst>
      <p:ext uri="{BB962C8B-B14F-4D97-AF65-F5344CB8AC3E}">
        <p14:creationId xmlns:p14="http://schemas.microsoft.com/office/powerpoint/2010/main" val="194320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a:t>https://docs.microsoft.com/en-us/azure/sql-database/sql-database-control-access#authentication</a:t>
            </a:r>
          </a:p>
          <a:p>
            <a:r>
              <a:rPr lang="en-US" noProof="0" dirty="0"/>
              <a:t>https://docs.microsoft.com/en-us/sql/relational-databases/security/contained-database-users-making-your-database-portable</a:t>
            </a:r>
          </a:p>
          <a:p>
            <a:endParaRPr lang="en-US" noProof="0" dirty="0"/>
          </a:p>
          <a:p>
            <a:r>
              <a:rPr lang="en-US" sz="1200" b="0" i="0" u="none" strike="noStrike" kern="1200" baseline="0" noProof="0" dirty="0">
                <a:solidFill>
                  <a:schemeClr val="tx1"/>
                </a:solidFill>
                <a:latin typeface="+mn-lt"/>
                <a:ea typeface="+mn-ea"/>
                <a:cs typeface="+mn-cs"/>
              </a:rPr>
              <a:t>Use AD authentication:</a:t>
            </a:r>
          </a:p>
          <a:p>
            <a:r>
              <a:rPr lang="en-US" sz="1200" b="0" i="0" u="none" strike="noStrike" kern="1200" baseline="0" noProof="0" dirty="0">
                <a:solidFill>
                  <a:schemeClr val="tx1"/>
                </a:solidFill>
                <a:latin typeface="+mn-lt"/>
                <a:ea typeface="+mn-ea"/>
                <a:cs typeface="+mn-cs"/>
              </a:rPr>
              <a:t>• Reduces the proliferation of user identities across database servers. </a:t>
            </a:r>
          </a:p>
          <a:p>
            <a:r>
              <a:rPr lang="en-US" sz="1200" b="0" i="0" u="none" strike="noStrike" kern="1200" baseline="0" noProof="0" dirty="0">
                <a:solidFill>
                  <a:schemeClr val="tx1"/>
                </a:solidFill>
                <a:latin typeface="+mn-lt"/>
                <a:ea typeface="+mn-ea"/>
                <a:cs typeface="+mn-cs"/>
              </a:rPr>
              <a:t>• Allows password rotation in a single place. </a:t>
            </a:r>
          </a:p>
          <a:p>
            <a:r>
              <a:rPr lang="en-US" sz="1200" b="0" i="0" u="none" strike="noStrike" kern="1200" baseline="0" noProof="0" dirty="0">
                <a:solidFill>
                  <a:schemeClr val="tx1"/>
                </a:solidFill>
                <a:latin typeface="+mn-lt"/>
                <a:ea typeface="+mn-ea"/>
                <a:cs typeface="+mn-cs"/>
              </a:rPr>
              <a:t>• Enables managing database permissions using external (Azure AD) groups. </a:t>
            </a:r>
          </a:p>
          <a:p>
            <a:r>
              <a:rPr lang="en-US" sz="1200" b="0" i="0" u="none" strike="noStrike" kern="1200" baseline="0" noProof="0" dirty="0">
                <a:solidFill>
                  <a:schemeClr val="tx1"/>
                </a:solidFill>
                <a:latin typeface="+mn-lt"/>
                <a:ea typeface="+mn-ea"/>
                <a:cs typeface="+mn-cs"/>
              </a:rPr>
              <a:t>• Enables integrated Windows authentication and other forms of authentication supported by Azure Active Directory. </a:t>
            </a:r>
          </a:p>
          <a:p>
            <a:r>
              <a:rPr lang="en-US" sz="1200" b="0" i="0" u="none" strike="noStrike" kern="1200" baseline="0" noProof="0" dirty="0">
                <a:solidFill>
                  <a:schemeClr val="tx1"/>
                </a:solidFill>
                <a:latin typeface="+mn-lt"/>
                <a:ea typeface="+mn-ea"/>
                <a:cs typeface="+mn-cs"/>
              </a:rPr>
              <a:t>• Azure AD authentication uses contained database users to authenticate identities at the database level (considered more secure). </a:t>
            </a:r>
          </a:p>
          <a:p>
            <a:r>
              <a:rPr lang="en-US" sz="1200" b="0" i="0" u="none" strike="noStrike" kern="1200" baseline="0" noProof="0" dirty="0">
                <a:solidFill>
                  <a:schemeClr val="tx1"/>
                </a:solidFill>
                <a:latin typeface="+mn-lt"/>
                <a:ea typeface="+mn-ea"/>
                <a:cs typeface="+mn-cs"/>
              </a:rPr>
              <a:t>• Supports token-based authentication for applications connecting to SQL Database. </a:t>
            </a:r>
          </a:p>
          <a:p>
            <a:r>
              <a:rPr lang="en-US" sz="1200" b="0" i="0" u="none" strike="noStrike" kern="1200" baseline="0" noProof="0" dirty="0">
                <a:solidFill>
                  <a:schemeClr val="tx1"/>
                </a:solidFill>
                <a:latin typeface="+mn-lt"/>
                <a:ea typeface="+mn-ea"/>
                <a:cs typeface="+mn-cs"/>
              </a:rPr>
              <a:t>• Supports Active Directory Federation Services (ADFS) or native user/password authentication for a local Azure Active Directory without domain synchronization. </a:t>
            </a:r>
          </a:p>
          <a:p>
            <a:r>
              <a:rPr lang="en-US" sz="1200" b="0" i="0" u="none" strike="noStrike" kern="1200" baseline="0" noProof="0" dirty="0">
                <a:solidFill>
                  <a:schemeClr val="tx1"/>
                </a:solidFill>
                <a:latin typeface="+mn-lt"/>
                <a:ea typeface="+mn-ea"/>
                <a:cs typeface="+mn-cs"/>
              </a:rPr>
              <a:t>	</a:t>
            </a:r>
          </a:p>
          <a:p>
            <a:endParaRPr lang="en-US" noProof="0"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11</a:t>
            </a:fld>
            <a:endParaRPr lang="it-IT" dirty="0"/>
          </a:p>
        </p:txBody>
      </p:sp>
    </p:spTree>
    <p:extLst>
      <p:ext uri="{BB962C8B-B14F-4D97-AF65-F5344CB8AC3E}">
        <p14:creationId xmlns:p14="http://schemas.microsoft.com/office/powerpoint/2010/main" val="100001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https://docs.microsoft.com/en-us/azure/sql-database/sql-database-control-access#authorization</a:t>
            </a:r>
          </a:p>
          <a:p>
            <a:r>
              <a:rPr lang="it-IT" dirty="0"/>
              <a:t>https://docs.microsoft.com/en-us/dotnet/framework/data/adonet/sql/signing-stored-procedures-in-sql-server</a:t>
            </a:r>
          </a:p>
          <a:p>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12</a:t>
            </a:fld>
            <a:endParaRPr lang="it-IT" dirty="0"/>
          </a:p>
        </p:txBody>
      </p:sp>
    </p:spTree>
    <p:extLst>
      <p:ext uri="{BB962C8B-B14F-4D97-AF65-F5344CB8AC3E}">
        <p14:creationId xmlns:p14="http://schemas.microsoft.com/office/powerpoint/2010/main" val="187830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https://docs.microsoft.com/en-us/sql/database-engine/configure-windows/enable-encrypted-connections-to-the-database-engine</a:t>
            </a:r>
          </a:p>
          <a:p>
            <a:r>
              <a:rPr lang="it-IT" dirty="0"/>
              <a:t>https://support.microsoft.com/en-us/help/3135244/tls-1.2-support-for-microsoft-sql-server</a:t>
            </a:r>
          </a:p>
          <a:p>
            <a:endParaRPr lang="it-IT" dirty="0"/>
          </a:p>
          <a:p>
            <a:r>
              <a:rPr lang="en-US" sz="1200" b="0" i="0" u="none" strike="noStrike" kern="1200" baseline="0" dirty="0">
                <a:solidFill>
                  <a:schemeClr val="tx1"/>
                </a:solidFill>
                <a:latin typeface="+mn-lt"/>
                <a:ea typeface="+mn-ea"/>
                <a:cs typeface="+mn-cs"/>
              </a:rPr>
              <a:t>Why is this important for the GDPR? </a:t>
            </a:r>
          </a:p>
          <a:p>
            <a:r>
              <a:rPr lang="en-US" sz="1200" b="0" i="0" u="none" strike="noStrike" kern="1200" baseline="0" dirty="0">
                <a:solidFill>
                  <a:schemeClr val="tx1"/>
                </a:solidFill>
                <a:latin typeface="+mn-lt"/>
                <a:ea typeface="+mn-ea"/>
                <a:cs typeface="+mn-cs"/>
              </a:rPr>
              <a:t>GDPR talks about integrating the “necessary safeguards into the processing” (</a:t>
            </a:r>
            <a:r>
              <a:rPr lang="en-US" sz="1200" b="1" i="0" u="none" strike="noStrike" kern="1200" baseline="0" dirty="0">
                <a:solidFill>
                  <a:schemeClr val="tx1"/>
                </a:solidFill>
                <a:latin typeface="+mn-lt"/>
                <a:ea typeface="+mn-ea"/>
                <a:cs typeface="+mn-cs"/>
              </a:rPr>
              <a:t>GDPR Article 25(1)</a:t>
            </a:r>
            <a:r>
              <a:rPr lang="en-US" sz="1200" b="0" i="0" u="none" strike="noStrike" kern="1200" baseline="0" dirty="0">
                <a:solidFill>
                  <a:schemeClr val="tx1"/>
                </a:solidFill>
                <a:latin typeface="+mn-lt"/>
                <a:ea typeface="+mn-ea"/>
                <a:cs typeface="+mn-cs"/>
              </a:rPr>
              <a:t>, “Data protection by design and by default”), and accounting for risks presented by processing, “in particular from accidental or unlawful destruction, loss, alteration, unauthorized disclosure of, or access to personal data transmitted, stored or otherwise processed” (</a:t>
            </a:r>
            <a:r>
              <a:rPr lang="en-US" sz="1200" b="1" i="0" u="none" strike="noStrike" kern="1200" baseline="0" dirty="0">
                <a:solidFill>
                  <a:schemeClr val="tx1"/>
                </a:solidFill>
                <a:latin typeface="+mn-lt"/>
                <a:ea typeface="+mn-ea"/>
                <a:cs typeface="+mn-cs"/>
              </a:rPr>
              <a:t>GDPR Article 32(2), </a:t>
            </a:r>
            <a:r>
              <a:rPr lang="en-US" sz="1200" b="0" i="0" u="none" strike="noStrike" kern="1200" baseline="0" dirty="0">
                <a:solidFill>
                  <a:schemeClr val="tx1"/>
                </a:solidFill>
                <a:latin typeface="+mn-lt"/>
                <a:ea typeface="+mn-ea"/>
                <a:cs typeface="+mn-cs"/>
              </a:rPr>
              <a:t>“Security of processing”). Protecting data during transmission is explicitly called out in this context—to avoid possible leakage and minimize these risks. </a:t>
            </a:r>
            <a:endParaRPr lang="it-IT" dirty="0"/>
          </a:p>
        </p:txBody>
      </p:sp>
      <p:sp>
        <p:nvSpPr>
          <p:cNvPr id="4" name="Slide Number Placeholder 3"/>
          <p:cNvSpPr>
            <a:spLocks noGrp="1"/>
          </p:cNvSpPr>
          <p:nvPr>
            <p:ph type="sldNum" sz="quarter" idx="10"/>
          </p:nvPr>
        </p:nvSpPr>
        <p:spPr/>
        <p:txBody>
          <a:bodyPr/>
          <a:lstStyle/>
          <a:p>
            <a:fld id="{91265082-EC78-4698-B89F-D65C80666230}" type="slidenum">
              <a:rPr lang="it-IT" smtClean="0"/>
              <a:pPr/>
              <a:t>15</a:t>
            </a:fld>
            <a:endParaRPr lang="it-IT" dirty="0"/>
          </a:p>
        </p:txBody>
      </p:sp>
    </p:spTree>
    <p:extLst>
      <p:ext uri="{BB962C8B-B14F-4D97-AF65-F5344CB8AC3E}">
        <p14:creationId xmlns:p14="http://schemas.microsoft.com/office/powerpoint/2010/main" val="393518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noProof="0" dirty="0"/>
              <a:t>Both server-side, protects from</a:t>
            </a:r>
            <a:r>
              <a:rPr lang="en-US" baseline="0" noProof="0" dirty="0"/>
              <a:t> stolen files but not attack in memory</a:t>
            </a:r>
            <a:endParaRPr lang="en-US" noProof="0" dirty="0"/>
          </a:p>
          <a:p>
            <a:pPr marL="171450" indent="-171450">
              <a:buFont typeface="Arial" panose="020B0604020202020204" pitchFamily="34" charset="0"/>
              <a:buChar char="•"/>
            </a:pPr>
            <a:r>
              <a:rPr lang="en-US" noProof="0" dirty="0"/>
              <a:t>AES-NI support is new in SQL Server 2016,</a:t>
            </a:r>
            <a:r>
              <a:rPr lang="en-US" baseline="0" noProof="0" dirty="0"/>
              <a:t> before an alternative could be to use Bitlocker with AES-NI support</a:t>
            </a:r>
          </a:p>
          <a:p>
            <a:pPr marL="171450" indent="-171450">
              <a:buFont typeface="Arial" panose="020B0604020202020204" pitchFamily="34" charset="0"/>
              <a:buChar char="•"/>
            </a:pPr>
            <a:r>
              <a:rPr lang="en-US" baseline="0" noProof="0" dirty="0"/>
              <a:t>Partial protection in memory by CLE is provided because ENCRYPTBYKEY/DECRYPTBYKEY still needs to be used</a:t>
            </a:r>
          </a:p>
          <a:p>
            <a:pPr marL="171450" indent="-171450">
              <a:buFont typeface="Arial" panose="020B0604020202020204" pitchFamily="34" charset="0"/>
              <a:buChar char="•"/>
            </a:pPr>
            <a:r>
              <a:rPr lang="en-US" baseline="0" noProof="0" dirty="0"/>
              <a:t>High privilege users can be local admin or admin at the hosting site</a:t>
            </a:r>
          </a:p>
          <a:p>
            <a:pPr marL="171450" indent="-171450">
              <a:buFont typeface="Arial" panose="020B0604020202020204" pitchFamily="34" charset="0"/>
              <a:buChar char="•"/>
            </a:pPr>
            <a:endParaRPr lang="en-US" baseline="0" noProof="0" dirty="0"/>
          </a:p>
          <a:p>
            <a:pPr marL="171450" indent="-171450">
              <a:buFont typeface="Arial" panose="020B0604020202020204" pitchFamily="34" charset="0"/>
              <a:buChar char="•"/>
            </a:pPr>
            <a:r>
              <a:rPr lang="en-US" baseline="0" noProof="0" dirty="0"/>
              <a:t>https://blogs.msdn.microsoft.com/sqlsecurity/2016/10/05/feature-spotlight-transparent-data-encryption-tde</a:t>
            </a:r>
          </a:p>
          <a:p>
            <a:pPr marL="171450" indent="-171450">
              <a:buFont typeface="Arial" panose="020B0604020202020204" pitchFamily="34" charset="0"/>
              <a:buChar char="•"/>
            </a:pPr>
            <a:r>
              <a:rPr lang="en-US" baseline="0" noProof="0" dirty="0"/>
              <a:t>https://docs.microsoft.com/en-us/sql/relational-databases/security/encryption/encrypt-a-column-of-data</a:t>
            </a:r>
          </a:p>
          <a:p>
            <a:pPr marL="171450" indent="-171450">
              <a:buFont typeface="Arial" panose="020B0604020202020204" pitchFamily="34" charset="0"/>
              <a:buChar char="•"/>
            </a:pPr>
            <a:endParaRPr lang="en-US" baseline="0" noProof="0" dirty="0"/>
          </a:p>
          <a:p>
            <a:pPr marL="171450" indent="-171450">
              <a:buFont typeface="Arial" panose="020B0604020202020204" pitchFamily="34" charset="0"/>
              <a:buChar char="•"/>
            </a:pPr>
            <a:endParaRPr lang="en-US" baseline="0" noProof="0" dirty="0"/>
          </a:p>
          <a:p>
            <a:r>
              <a:rPr lang="en-US" sz="1200" b="0" i="0" u="none" strike="noStrike" kern="1200" baseline="0" dirty="0">
                <a:solidFill>
                  <a:schemeClr val="tx1"/>
                </a:solidFill>
                <a:latin typeface="+mn-lt"/>
                <a:ea typeface="+mn-ea"/>
                <a:cs typeface="+mn-cs"/>
              </a:rPr>
              <a:t>Why is this important for the GDPR? (TDE)</a:t>
            </a:r>
          </a:p>
          <a:p>
            <a:r>
              <a:rPr lang="en-US" sz="1200" b="0" i="0" u="none" strike="noStrike" kern="1200" baseline="0" dirty="0">
                <a:solidFill>
                  <a:schemeClr val="tx1"/>
                </a:solidFill>
                <a:latin typeface="+mn-lt"/>
                <a:ea typeface="+mn-ea"/>
                <a:cs typeface="+mn-cs"/>
              </a:rPr>
              <a:t>This relates to the GDPR obligation to take into account “risks that are presented by processing, in particular from accidental or unlawful destruction, loss, alteration, [or] unauthorized disclosure of” that data. In this case, the protection is at the level of the physical device—and prevents the risk of compromising the storage itself, for example via copying the physical data out to another server. </a:t>
            </a:r>
          </a:p>
          <a:p>
            <a:r>
              <a:rPr lang="en-US" sz="1200" b="1" i="0" u="none" strike="noStrike" kern="1200" baseline="0" dirty="0">
                <a:solidFill>
                  <a:schemeClr val="tx1"/>
                </a:solidFill>
                <a:latin typeface="+mn-lt"/>
                <a:ea typeface="+mn-ea"/>
                <a:cs typeface="+mn-cs"/>
              </a:rPr>
              <a:t>GDPR Article 32(2)—</a:t>
            </a:r>
            <a:r>
              <a:rPr lang="en-US" sz="1200" b="0" i="0" u="none" strike="noStrike" kern="1200" baseline="0" dirty="0">
                <a:solidFill>
                  <a:schemeClr val="tx1"/>
                </a:solidFill>
                <a:latin typeface="+mn-lt"/>
                <a:ea typeface="+mn-ea"/>
                <a:cs typeface="+mn-cs"/>
              </a:rPr>
              <a:t>“Security of processing.” </a:t>
            </a:r>
            <a:endParaRPr lang="en-US" baseline="0" noProof="0" dirty="0"/>
          </a:p>
        </p:txBody>
      </p:sp>
      <p:sp>
        <p:nvSpPr>
          <p:cNvPr id="4" name="Slide Number Placeholder 3"/>
          <p:cNvSpPr>
            <a:spLocks noGrp="1"/>
          </p:cNvSpPr>
          <p:nvPr>
            <p:ph type="sldNum" sz="quarter" idx="10"/>
          </p:nvPr>
        </p:nvSpPr>
        <p:spPr/>
        <p:txBody>
          <a:bodyPr/>
          <a:lstStyle/>
          <a:p>
            <a:fld id="{315185C3-C6A0-4FBF-9BDE-AD45F5C077D0}" type="slidenum">
              <a:rPr lang="en-US" smtClean="0"/>
              <a:t>16</a:t>
            </a:fld>
            <a:endParaRPr lang="en-US" dirty="0"/>
          </a:p>
        </p:txBody>
      </p:sp>
    </p:spTree>
    <p:extLst>
      <p:ext uri="{BB962C8B-B14F-4D97-AF65-F5344CB8AC3E}">
        <p14:creationId xmlns:p14="http://schemas.microsoft.com/office/powerpoint/2010/main" val="391180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3" name="Rectangle 22"/>
          <p:cNvSpPr>
            <a:spLocks noChangeAspect="1"/>
          </p:cNvSpPr>
          <p:nvPr userDrawn="1"/>
        </p:nvSpPr>
        <p:spPr>
          <a:xfrm>
            <a:off x="-380984" y="3233561"/>
            <a:ext cx="5634328" cy="390876"/>
          </a:xfrm>
          <a:prstGeom prst="rect">
            <a:avLst/>
          </a:prstGeom>
          <a:blipFill>
            <a:blip r:embed="rId2">
              <a:alphaModFix amt="20000"/>
            </a:blip>
            <a:stretch>
              <a:fillRect/>
            </a:stretch>
          </a:blipFill>
        </p:spPr>
        <p:txBody>
          <a:bodyPr lIns="0" tIns="0" rIns="0" bIns="0" rtlCol="0" anchor="ctr">
            <a:spAutoFit/>
          </a:bodyPr>
          <a:lstStyle/>
          <a:p>
            <a:pPr algn="l"/>
            <a:endParaRPr lang="en-US" sz="2540" dirty="0">
              <a:solidFill>
                <a:schemeClr val="accent1"/>
              </a:solidFill>
            </a:endParaRPr>
          </a:p>
        </p:txBody>
      </p:sp>
      <p:sp>
        <p:nvSpPr>
          <p:cNvPr id="2" name="Title 1"/>
          <p:cNvSpPr>
            <a:spLocks noGrp="1"/>
          </p:cNvSpPr>
          <p:nvPr>
            <p:ph type="title" hasCustomPrompt="1"/>
          </p:nvPr>
        </p:nvSpPr>
        <p:spPr>
          <a:xfrm>
            <a:off x="381369" y="381375"/>
            <a:ext cx="11429264" cy="6095252"/>
          </a:xfrm>
        </p:spPr>
        <p:txBody>
          <a:bodyPr anchor="ctr"/>
          <a:lstStyle>
            <a:lvl1pPr algn="r">
              <a:defRPr sz="6350" b="0" i="0" cap="none">
                <a:solidFill>
                  <a:schemeClr val="accent1"/>
                </a:solidFill>
                <a:latin typeface="+mj-lt"/>
                <a:cs typeface="Arial"/>
              </a:defRPr>
            </a:lvl1pPr>
          </a:lstStyle>
          <a:p>
            <a:r>
              <a:rPr lang="en-US" dirty="0"/>
              <a:t>Section Title</a:t>
            </a:r>
          </a:p>
        </p:txBody>
      </p:sp>
    </p:spTree>
    <p:extLst>
      <p:ext uri="{BB962C8B-B14F-4D97-AF65-F5344CB8AC3E}">
        <p14:creationId xmlns:p14="http://schemas.microsoft.com/office/powerpoint/2010/main" val="325205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23" name="Rectangle 22"/>
          <p:cNvSpPr>
            <a:spLocks noChangeAspect="1"/>
          </p:cNvSpPr>
          <p:nvPr userDrawn="1"/>
        </p:nvSpPr>
        <p:spPr>
          <a:xfrm>
            <a:off x="-380984" y="3233561"/>
            <a:ext cx="5634328" cy="390876"/>
          </a:xfrm>
          <a:prstGeom prst="rect">
            <a:avLst/>
          </a:prstGeom>
          <a:blipFill>
            <a:blip r:embed="rId2">
              <a:alphaModFix amt="20000"/>
            </a:blip>
            <a:stretch>
              <a:fillRect/>
            </a:stretch>
          </a:blipFill>
        </p:spPr>
        <p:txBody>
          <a:bodyPr lIns="0" tIns="0" rIns="0" bIns="0" rtlCol="0" anchor="ctr">
            <a:spAutoFit/>
          </a:bodyPr>
          <a:lstStyle/>
          <a:p>
            <a:pPr algn="l"/>
            <a:endParaRPr lang="en-US" sz="2540" dirty="0">
              <a:solidFill>
                <a:schemeClr val="accent1"/>
              </a:solidFill>
            </a:endParaRPr>
          </a:p>
        </p:txBody>
      </p:sp>
      <p:sp>
        <p:nvSpPr>
          <p:cNvPr id="2" name="Title 1"/>
          <p:cNvSpPr>
            <a:spLocks noGrp="1"/>
          </p:cNvSpPr>
          <p:nvPr>
            <p:ph type="title" hasCustomPrompt="1"/>
          </p:nvPr>
        </p:nvSpPr>
        <p:spPr>
          <a:xfrm>
            <a:off x="381369" y="381375"/>
            <a:ext cx="11429264" cy="6095252"/>
          </a:xfrm>
        </p:spPr>
        <p:txBody>
          <a:bodyPr anchor="ctr"/>
          <a:lstStyle>
            <a:lvl1pPr algn="r">
              <a:defRPr sz="6350" b="0" i="0" cap="none">
                <a:solidFill>
                  <a:schemeClr val="accent1"/>
                </a:solidFill>
                <a:latin typeface="+mj-lt"/>
                <a:cs typeface="Arial"/>
              </a:defRPr>
            </a:lvl1pPr>
          </a:lstStyle>
          <a:p>
            <a:r>
              <a:rPr lang="en-US" dirty="0"/>
              <a:t>Section Title</a:t>
            </a:r>
          </a:p>
        </p:txBody>
      </p:sp>
    </p:spTree>
    <p:extLst>
      <p:ext uri="{BB962C8B-B14F-4D97-AF65-F5344CB8AC3E}">
        <p14:creationId xmlns:p14="http://schemas.microsoft.com/office/powerpoint/2010/main" val="2874541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23" name="Rectangle 22"/>
          <p:cNvSpPr>
            <a:spLocks noChangeAspect="1"/>
          </p:cNvSpPr>
          <p:nvPr userDrawn="1"/>
        </p:nvSpPr>
        <p:spPr>
          <a:xfrm>
            <a:off x="-380984" y="3233561"/>
            <a:ext cx="5634328" cy="390876"/>
          </a:xfrm>
          <a:prstGeom prst="rect">
            <a:avLst/>
          </a:prstGeom>
          <a:blipFill>
            <a:blip r:embed="rId2">
              <a:alphaModFix amt="20000"/>
            </a:blip>
            <a:stretch>
              <a:fillRect/>
            </a:stretch>
          </a:blipFill>
        </p:spPr>
        <p:txBody>
          <a:bodyPr lIns="0" tIns="0" rIns="0" bIns="0" rtlCol="0" anchor="ctr">
            <a:spAutoFit/>
          </a:bodyPr>
          <a:lstStyle/>
          <a:p>
            <a:pPr algn="l"/>
            <a:endParaRPr lang="en-US" sz="2540" dirty="0">
              <a:solidFill>
                <a:schemeClr val="accent1"/>
              </a:solidFill>
            </a:endParaRPr>
          </a:p>
        </p:txBody>
      </p:sp>
      <p:sp>
        <p:nvSpPr>
          <p:cNvPr id="2" name="Title 1"/>
          <p:cNvSpPr>
            <a:spLocks noGrp="1"/>
          </p:cNvSpPr>
          <p:nvPr>
            <p:ph type="title" hasCustomPrompt="1"/>
          </p:nvPr>
        </p:nvSpPr>
        <p:spPr>
          <a:xfrm>
            <a:off x="381369" y="381375"/>
            <a:ext cx="11429264" cy="6095252"/>
          </a:xfrm>
        </p:spPr>
        <p:txBody>
          <a:bodyPr anchor="ctr"/>
          <a:lstStyle>
            <a:lvl1pPr algn="r">
              <a:defRPr sz="6350" b="0" i="0" cap="none">
                <a:solidFill>
                  <a:schemeClr val="accent1"/>
                </a:solidFill>
                <a:latin typeface="+mj-lt"/>
                <a:cs typeface="Arial"/>
              </a:defRPr>
            </a:lvl1pPr>
          </a:lstStyle>
          <a:p>
            <a:r>
              <a:rPr lang="en-US" dirty="0"/>
              <a:t>Section Title</a:t>
            </a:r>
          </a:p>
        </p:txBody>
      </p:sp>
    </p:spTree>
    <p:extLst>
      <p:ext uri="{BB962C8B-B14F-4D97-AF65-F5344CB8AC3E}">
        <p14:creationId xmlns:p14="http://schemas.microsoft.com/office/powerpoint/2010/main" val="426431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sp>
        <p:nvSpPr>
          <p:cNvPr id="23" name="Rectangle 22"/>
          <p:cNvSpPr>
            <a:spLocks noChangeAspect="1"/>
          </p:cNvSpPr>
          <p:nvPr userDrawn="1"/>
        </p:nvSpPr>
        <p:spPr>
          <a:xfrm>
            <a:off x="-380984" y="3233561"/>
            <a:ext cx="5634328" cy="390876"/>
          </a:xfrm>
          <a:prstGeom prst="rect">
            <a:avLst/>
          </a:prstGeom>
          <a:blipFill>
            <a:blip r:embed="rId2">
              <a:alphaModFix amt="20000"/>
            </a:blip>
            <a:stretch>
              <a:fillRect/>
            </a:stretch>
          </a:blipFill>
        </p:spPr>
        <p:txBody>
          <a:bodyPr lIns="0" tIns="0" rIns="0" bIns="0" rtlCol="0" anchor="ctr">
            <a:spAutoFit/>
          </a:bodyPr>
          <a:lstStyle/>
          <a:p>
            <a:pPr algn="l"/>
            <a:endParaRPr lang="en-US" sz="2540" dirty="0">
              <a:solidFill>
                <a:schemeClr val="accent1"/>
              </a:solidFill>
            </a:endParaRPr>
          </a:p>
        </p:txBody>
      </p:sp>
      <p:sp>
        <p:nvSpPr>
          <p:cNvPr id="2" name="Title 1"/>
          <p:cNvSpPr>
            <a:spLocks noGrp="1"/>
          </p:cNvSpPr>
          <p:nvPr>
            <p:ph type="title" hasCustomPrompt="1"/>
          </p:nvPr>
        </p:nvSpPr>
        <p:spPr>
          <a:xfrm>
            <a:off x="381369" y="381375"/>
            <a:ext cx="11429264" cy="6095252"/>
          </a:xfrm>
        </p:spPr>
        <p:txBody>
          <a:bodyPr anchor="ctr"/>
          <a:lstStyle>
            <a:lvl1pPr algn="r">
              <a:defRPr sz="6350" b="0" i="0" cap="none">
                <a:solidFill>
                  <a:schemeClr val="accent1"/>
                </a:solidFill>
                <a:latin typeface="+mj-lt"/>
                <a:cs typeface="Arial"/>
              </a:defRPr>
            </a:lvl1pPr>
          </a:lstStyle>
          <a:p>
            <a:r>
              <a:rPr lang="en-US" dirty="0"/>
              <a:t>Section Title</a:t>
            </a:r>
          </a:p>
        </p:txBody>
      </p:sp>
    </p:spTree>
    <p:extLst>
      <p:ext uri="{BB962C8B-B14F-4D97-AF65-F5344CB8AC3E}">
        <p14:creationId xmlns:p14="http://schemas.microsoft.com/office/powerpoint/2010/main" val="34901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176213" indent="-176213">
              <a:buFont typeface="Arial" panose="020B0604020202020204" pitchFamily="34" charset="0"/>
              <a:buChar cha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2/23/2018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2/23/2018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2/23/2018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ABE677C-493C-49C7-BC0C-7455263A31B5}"/>
              </a:ext>
            </a:extLst>
          </p:cNvPr>
          <p:cNvPicPr>
            <a:picLocks noChangeAspect="1"/>
          </p:cNvPicPr>
          <p:nvPr userDrawn="1"/>
        </p:nvPicPr>
        <p:blipFill>
          <a:blip r:embed="rId17"/>
          <a:stretch>
            <a:fillRect/>
          </a:stretch>
        </p:blipFill>
        <p:spPr>
          <a:xfrm>
            <a:off x="10779696" y="158833"/>
            <a:ext cx="1250595" cy="5440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ugiss.org/" TargetMode="External"/><Relationship Id="rId7" Type="http://schemas.openxmlformats.org/officeDocument/2006/relationships/hyperlink" Target="http://www.solidq.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mvp.microsoft.com/"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13.xml"/><Relationship Id="rId18" Type="http://schemas.openxmlformats.org/officeDocument/2006/relationships/slide" Target="slide73.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7.xml"/><Relationship Id="rId17" Type="http://schemas.openxmlformats.org/officeDocument/2006/relationships/slide" Target="slide65.xml"/><Relationship Id="rId2" Type="http://schemas.openxmlformats.org/officeDocument/2006/relationships/image" Target="../media/image6.png"/><Relationship Id="rId16"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4.xml"/><Relationship Id="rId5" Type="http://schemas.openxmlformats.org/officeDocument/2006/relationships/image" Target="../media/image9.png"/><Relationship Id="rId15" Type="http://schemas.openxmlformats.org/officeDocument/2006/relationships/slide" Target="slide44.xml"/><Relationship Id="rId10" Type="http://schemas.openxmlformats.org/officeDocument/2006/relationships/image" Target="../media/image14.png"/><Relationship Id="rId19" Type="http://schemas.openxmlformats.org/officeDocument/2006/relationships/slide" Target="slide81.xml"/><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ocs.microsoft.com/en-us/azure/sql-database/sql-database-elastic-tools-multi-tenant-row-level-securit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57.emf"/><Relationship Id="rId4" Type="http://schemas.openxmlformats.org/officeDocument/2006/relationships/image" Target="../media/image56.emf"/></Relationships>
</file>

<file path=ppt/slides/_rels/slide6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57.emf"/><Relationship Id="rId4" Type="http://schemas.openxmlformats.org/officeDocument/2006/relationships/image" Target="../media/image5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aka.ms/epmframewor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62.emf"/><Relationship Id="rId4" Type="http://schemas.openxmlformats.org/officeDocument/2006/relationships/image" Target="../media/image63.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aka.ms/gdprsqlwhitepaper" TargetMode="External"/><Relationship Id="rId2" Type="http://schemas.openxmlformats.org/officeDocument/2006/relationships/hyperlink" Target="http://data.consilium.europa.eu/doc/document/ST-9565-2015-INIT/en/pdf" TargetMode="External"/><Relationship Id="rId1" Type="http://schemas.openxmlformats.org/officeDocument/2006/relationships/slideLayout" Target="../slideLayouts/slideLayout2.xml"/><Relationship Id="rId6" Type="http://schemas.openxmlformats.org/officeDocument/2006/relationships/hyperlink" Target="http://aka.ms/gdprdetailedassessment" TargetMode="External"/><Relationship Id="rId5" Type="http://schemas.openxmlformats.org/officeDocument/2006/relationships/hyperlink" Target="https://www.microsoft.com/it-it/trustcenter/privacy/GDPR" TargetMode="External"/><Relationship Id="rId4" Type="http://schemas.openxmlformats.org/officeDocument/2006/relationships/hyperlink" Target="https://www.microsoft.com/GDPR"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blogs.msdn.microsoft.com/sqlsecurity" TargetMode="External"/><Relationship Id="rId2" Type="http://schemas.openxmlformats.org/officeDocument/2006/relationships/hyperlink" Target="http://download.microsoft.com/download/8/f/a/8fabacd7-803e-40fc-adf8-355e7d218f4c/sql_server_2012_security_best_practice_whitepaper_apr2012.docx" TargetMode="External"/><Relationship Id="rId1" Type="http://schemas.openxmlformats.org/officeDocument/2006/relationships/slideLayout" Target="../slideLayouts/slideLayout2.xml"/><Relationship Id="rId6" Type="http://schemas.openxmlformats.org/officeDocument/2006/relationships/hyperlink" Target="https://github.com/Microsoft/sql-server-samples" TargetMode="External"/><Relationship Id="rId5" Type="http://schemas.openxmlformats.org/officeDocument/2006/relationships/hyperlink" Target="https://github.com/Microsoft/azure-sql-security-sample" TargetMode="External"/><Relationship Id="rId4" Type="http://schemas.openxmlformats.org/officeDocument/2006/relationships/hyperlink" Target="https://mva.microsoft.com/en-US/training-courses/16076"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msdn.microsoft.com/en-us/library/mt163865.aspx" TargetMode="External"/><Relationship Id="rId2" Type="http://schemas.openxmlformats.org/officeDocument/2006/relationships/hyperlink" Target="https://blogs.msdn.microsoft.com/sqlsecurity/2016/10/05/feature-spotlight-transparent-data-encryption-tde" TargetMode="External"/><Relationship Id="rId1" Type="http://schemas.openxmlformats.org/officeDocument/2006/relationships/slideLayout" Target="../slideLayouts/slideLayout2.xml"/><Relationship Id="rId5" Type="http://schemas.openxmlformats.org/officeDocument/2006/relationships/hyperlink" Target="https://channel9.msdn.com/events/Ignite/2016/BRK3151" TargetMode="External"/><Relationship Id="rId4" Type="http://schemas.openxmlformats.org/officeDocument/2006/relationships/hyperlink" Target="https://channel9.msdn.com/events/DataDriven/SQLServer2016/AlwaysEncrypted"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youtube.com/watch?v=YbF17toCd5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youtube.com/watch?v=MfADRPjvrzo"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8CCCD-F12D-4756-A64C-280FEEB11C01}"/>
              </a:ext>
            </a:extLst>
          </p:cNvPr>
          <p:cNvSpPr>
            <a:spLocks noGrp="1"/>
          </p:cNvSpPr>
          <p:nvPr>
            <p:ph type="ctrTitle"/>
          </p:nvPr>
        </p:nvSpPr>
        <p:spPr/>
        <p:txBody>
          <a:bodyPr/>
          <a:lstStyle/>
          <a:p>
            <a:r>
              <a:rPr lang="it-IT" dirty="0"/>
              <a:t>Workshop Security</a:t>
            </a:r>
            <a:endParaRPr lang="en-US" dirty="0"/>
          </a:p>
        </p:txBody>
      </p:sp>
      <p:sp>
        <p:nvSpPr>
          <p:cNvPr id="4" name="Subtitle 3">
            <a:extLst>
              <a:ext uri="{FF2B5EF4-FFF2-40B4-BE49-F238E27FC236}">
                <a16:creationId xmlns:a16="http://schemas.microsoft.com/office/drawing/2014/main" id="{52FC28DD-42EE-4838-A8B8-22256784E04F}"/>
              </a:ext>
            </a:extLst>
          </p:cNvPr>
          <p:cNvSpPr>
            <a:spLocks noGrp="1"/>
          </p:cNvSpPr>
          <p:nvPr>
            <p:ph type="subTitle" idx="1"/>
          </p:nvPr>
        </p:nvSpPr>
        <p:spPr/>
        <p:txBody>
          <a:bodyPr/>
          <a:lstStyle/>
          <a:p>
            <a:r>
              <a:rPr lang="en-US" dirty="0"/>
              <a:t>SQL Server &amp; GDPR</a:t>
            </a:r>
          </a:p>
        </p:txBody>
      </p:sp>
    </p:spTree>
    <p:extLst>
      <p:ext uri="{BB962C8B-B14F-4D97-AF65-F5344CB8AC3E}">
        <p14:creationId xmlns:p14="http://schemas.microsoft.com/office/powerpoint/2010/main" val="255273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Azure Database Firewall</a:t>
            </a:r>
          </a:p>
        </p:txBody>
      </p:sp>
      <p:sp>
        <p:nvSpPr>
          <p:cNvPr id="3" name="Text Placeholder 2"/>
          <p:cNvSpPr>
            <a:spLocks noGrp="1"/>
          </p:cNvSpPr>
          <p:nvPr>
            <p:ph idx="1"/>
          </p:nvPr>
        </p:nvSpPr>
        <p:spPr/>
        <p:txBody>
          <a:bodyPr/>
          <a:lstStyle/>
          <a:p>
            <a:r>
              <a:rPr lang="it-IT" dirty="0"/>
              <a:t>Accesso per servizi Azure</a:t>
            </a:r>
          </a:p>
          <a:p>
            <a:r>
              <a:rPr lang="it-IT" dirty="0"/>
              <a:t>Indirizzi IP Specifici</a:t>
            </a:r>
          </a:p>
          <a:p>
            <a:r>
              <a:rPr lang="it-IT" dirty="0"/>
              <a:t>Range di indirizzi IP</a:t>
            </a:r>
          </a:p>
          <a:p>
            <a:pPr lvl="1"/>
            <a:r>
              <a:rPr lang="it-IT" dirty="0"/>
              <a:t>No 0.0.0.0-255.255.255.255 </a:t>
            </a:r>
            <a:r>
              <a:rPr lang="it-IT" dirty="0">
                <a:sym typeface="Wingdings" panose="05000000000000000000" pitchFamily="2" charset="2"/>
              </a:rPr>
              <a:t></a:t>
            </a:r>
          </a:p>
          <a:p>
            <a:r>
              <a:rPr lang="it-IT" dirty="0"/>
              <a:t>Interfaccia SSMS</a:t>
            </a:r>
          </a:p>
          <a:p>
            <a:r>
              <a:rPr lang="it-IT" dirty="0"/>
              <a:t>Comandi T-SQL</a:t>
            </a:r>
          </a:p>
          <a:p>
            <a:r>
              <a:rPr lang="it-IT" dirty="0"/>
              <a:t>PowerShell, REST API</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040" y="1011981"/>
            <a:ext cx="3547710" cy="26319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480" y="2672814"/>
            <a:ext cx="3023243" cy="19975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868" y="3728813"/>
            <a:ext cx="2184864" cy="177520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5669" y="4285191"/>
            <a:ext cx="2388107" cy="1616418"/>
          </a:xfrm>
          <a:prstGeom prst="rect">
            <a:avLst/>
          </a:prstGeom>
        </p:spPr>
      </p:pic>
    </p:spTree>
    <p:extLst>
      <p:ext uri="{BB962C8B-B14F-4D97-AF65-F5344CB8AC3E}">
        <p14:creationId xmlns:p14="http://schemas.microsoft.com/office/powerpoint/2010/main" val="84942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Autenticazione</a:t>
            </a:r>
            <a:endParaRPr lang="it-IT" dirty="0"/>
          </a:p>
        </p:txBody>
      </p:sp>
      <p:sp>
        <p:nvSpPr>
          <p:cNvPr id="3" name="Text Placeholder 2"/>
          <p:cNvSpPr>
            <a:spLocks noGrp="1"/>
          </p:cNvSpPr>
          <p:nvPr>
            <p:ph idx="1"/>
          </p:nvPr>
        </p:nvSpPr>
        <p:spPr/>
        <p:txBody>
          <a:bodyPr>
            <a:normAutofit fontScale="92500" lnSpcReduction="20000"/>
          </a:bodyPr>
          <a:lstStyle/>
          <a:p>
            <a:r>
              <a:rPr lang="it-IT" dirty="0"/>
              <a:t>Due livelli: Server login e Database User</a:t>
            </a:r>
          </a:p>
          <a:p>
            <a:r>
              <a:rPr lang="it-IT" dirty="0"/>
              <a:t>Nativa SQL Server</a:t>
            </a:r>
          </a:p>
          <a:p>
            <a:r>
              <a:rPr lang="it-IT" dirty="0"/>
              <a:t>Integrata con Active Directory</a:t>
            </a:r>
          </a:p>
          <a:p>
            <a:pPr lvl="1"/>
            <a:r>
              <a:rPr lang="it-IT" dirty="0"/>
              <a:t>Utilizza protocollo Kerberos</a:t>
            </a:r>
          </a:p>
          <a:p>
            <a:pPr lvl="1"/>
            <a:r>
              <a:rPr lang="it-IT" dirty="0"/>
              <a:t>Supporto Azure Active Directory</a:t>
            </a:r>
          </a:p>
          <a:p>
            <a:pPr lvl="1"/>
            <a:r>
              <a:rPr lang="it-IT" dirty="0"/>
              <a:t>Supporto</a:t>
            </a:r>
            <a:r>
              <a:rPr lang="en-US" dirty="0"/>
              <a:t> Active Directory Universal Authentication</a:t>
            </a:r>
          </a:p>
          <a:p>
            <a:pPr lvl="2"/>
            <a:r>
              <a:rPr lang="en-US" dirty="0"/>
              <a:t>Multi-factor Authentication </a:t>
            </a:r>
            <a:r>
              <a:rPr lang="it-IT" dirty="0"/>
              <a:t>(es. via telefono)</a:t>
            </a:r>
          </a:p>
          <a:p>
            <a:pPr lvl="2"/>
            <a:r>
              <a:rPr lang="it-IT" dirty="0"/>
              <a:t>Supportata solo con SSMS a partire dalla versione 17</a:t>
            </a:r>
          </a:p>
          <a:p>
            <a:r>
              <a:rPr lang="it-IT" dirty="0"/>
              <a:t>Best Practice</a:t>
            </a:r>
          </a:p>
          <a:p>
            <a:pPr lvl="1"/>
            <a:r>
              <a:rPr lang="it-IT" dirty="0"/>
              <a:t>Autenticazione integrata</a:t>
            </a:r>
          </a:p>
          <a:p>
            <a:pPr lvl="1"/>
            <a:r>
              <a:rPr lang="en-US" dirty="0"/>
              <a:t>Database Containment </a:t>
            </a:r>
            <a:r>
              <a:rPr lang="it-IT" dirty="0"/>
              <a:t>(autenticazione a livello database)</a:t>
            </a:r>
          </a:p>
          <a:p>
            <a:pPr lvl="1"/>
            <a:endParaRPr lang="it-IT" dirty="0"/>
          </a:p>
        </p:txBody>
      </p:sp>
    </p:spTree>
    <p:extLst>
      <p:ext uri="{BB962C8B-B14F-4D97-AF65-F5344CB8AC3E}">
        <p14:creationId xmlns:p14="http://schemas.microsoft.com/office/powerpoint/2010/main" val="36247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Autorizzazioni</a:t>
            </a:r>
            <a:endParaRPr lang="it-IT" dirty="0"/>
          </a:p>
        </p:txBody>
      </p:sp>
      <p:sp>
        <p:nvSpPr>
          <p:cNvPr id="3" name="Text Placeholder 2"/>
          <p:cNvSpPr>
            <a:spLocks noGrp="1"/>
          </p:cNvSpPr>
          <p:nvPr>
            <p:ph idx="1"/>
          </p:nvPr>
        </p:nvSpPr>
        <p:spPr/>
        <p:txBody>
          <a:bodyPr>
            <a:normAutofit fontScale="85000" lnSpcReduction="20000"/>
          </a:bodyPr>
          <a:lstStyle/>
          <a:p>
            <a:r>
              <a:rPr lang="it-IT" dirty="0"/>
              <a:t>Permessi granulari</a:t>
            </a:r>
          </a:p>
          <a:p>
            <a:pPr lvl="1"/>
            <a:r>
              <a:rPr lang="it-IT" b="1" dirty="0">
                <a:solidFill>
                  <a:srgbClr val="FF0000"/>
                </a:solidFill>
              </a:rPr>
              <a:t>GRANT</a:t>
            </a:r>
            <a:r>
              <a:rPr lang="it-IT" dirty="0"/>
              <a:t> cosa può fare </a:t>
            </a:r>
            <a:r>
              <a:rPr lang="it-IT" b="1" dirty="0">
                <a:solidFill>
                  <a:srgbClr val="FF0000"/>
                </a:solidFill>
              </a:rPr>
              <a:t>ON</a:t>
            </a:r>
            <a:r>
              <a:rPr lang="it-IT" dirty="0"/>
              <a:t> su che oggetto </a:t>
            </a:r>
            <a:r>
              <a:rPr lang="it-IT" b="1" dirty="0">
                <a:solidFill>
                  <a:srgbClr val="FF0000"/>
                </a:solidFill>
              </a:rPr>
              <a:t>TO</a:t>
            </a:r>
            <a:r>
              <a:rPr lang="it-IT" dirty="0"/>
              <a:t> chi</a:t>
            </a:r>
          </a:p>
          <a:p>
            <a:pPr lvl="1"/>
            <a:r>
              <a:rPr lang="it-IT" dirty="0"/>
              <a:t>Ereditarietà gerarchia di oggetti</a:t>
            </a:r>
          </a:p>
          <a:p>
            <a:pPr lvl="1"/>
            <a:r>
              <a:rPr lang="it-IT" dirty="0"/>
              <a:t>Assegnazione (GRANT), negazione (DENY), revocare (REVOKE)</a:t>
            </a:r>
          </a:p>
          <a:p>
            <a:pPr lvl="1"/>
            <a:r>
              <a:rPr lang="en-US" dirty="0"/>
              <a:t>Row Level Security</a:t>
            </a:r>
            <a:endParaRPr lang="it-IT" dirty="0"/>
          </a:p>
          <a:p>
            <a:r>
              <a:rPr lang="it-IT" dirty="0"/>
              <a:t>Ruoli a livello di server e database</a:t>
            </a:r>
          </a:p>
          <a:p>
            <a:pPr lvl="1"/>
            <a:r>
              <a:rPr lang="it-IT" dirty="0"/>
              <a:t>Es. </a:t>
            </a:r>
            <a:r>
              <a:rPr lang="it-IT" dirty="0" err="1"/>
              <a:t>sysadmin</a:t>
            </a:r>
            <a:r>
              <a:rPr lang="it-IT" dirty="0"/>
              <a:t>, </a:t>
            </a:r>
            <a:r>
              <a:rPr lang="it-IT" dirty="0" err="1"/>
              <a:t>dbcreator</a:t>
            </a:r>
            <a:r>
              <a:rPr lang="it-IT" dirty="0"/>
              <a:t>, </a:t>
            </a:r>
            <a:r>
              <a:rPr lang="it-IT" dirty="0" err="1"/>
              <a:t>db_datareader</a:t>
            </a:r>
            <a:r>
              <a:rPr lang="it-IT" dirty="0"/>
              <a:t>, </a:t>
            </a:r>
            <a:r>
              <a:rPr lang="it-IT" dirty="0" err="1"/>
              <a:t>db_datawriter</a:t>
            </a:r>
            <a:endParaRPr lang="it-IT" dirty="0"/>
          </a:p>
          <a:p>
            <a:pPr lvl="1"/>
            <a:r>
              <a:rPr lang="it-IT" dirty="0"/>
              <a:t>Specifici per alcune funzionalità (database msdb)</a:t>
            </a:r>
          </a:p>
          <a:p>
            <a:r>
              <a:rPr lang="it-IT" dirty="0"/>
              <a:t>Principio guida: </a:t>
            </a:r>
            <a:r>
              <a:rPr lang="it-IT" u="sng" dirty="0"/>
              <a:t>minor privilegio</a:t>
            </a:r>
            <a:r>
              <a:rPr lang="it-IT" dirty="0"/>
              <a:t>!</a:t>
            </a:r>
          </a:p>
          <a:p>
            <a:pPr lvl="1"/>
            <a:r>
              <a:rPr lang="it-IT" dirty="0"/>
              <a:t>Possibile elevare temporaneamente</a:t>
            </a:r>
          </a:p>
          <a:p>
            <a:pPr lvl="2"/>
            <a:r>
              <a:rPr lang="en-US" dirty="0"/>
              <a:t>Impersonation</a:t>
            </a:r>
          </a:p>
          <a:p>
            <a:pPr lvl="2"/>
            <a:r>
              <a:rPr lang="en-US" dirty="0"/>
              <a:t>Stored Procedure (</a:t>
            </a:r>
            <a:r>
              <a:rPr lang="it-IT" dirty="0"/>
              <a:t>in generale moduli T-SQL firmati</a:t>
            </a:r>
            <a:r>
              <a:rPr lang="en-US" dirty="0"/>
              <a:t>)</a:t>
            </a:r>
            <a:endParaRPr lang="it-IT" dirty="0"/>
          </a:p>
        </p:txBody>
      </p:sp>
    </p:spTree>
    <p:extLst>
      <p:ext uri="{BB962C8B-B14F-4D97-AF65-F5344CB8AC3E}">
        <p14:creationId xmlns:p14="http://schemas.microsoft.com/office/powerpoint/2010/main" val="5083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Protezione</a:t>
            </a:r>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endParaRPr lang="en-US" dirty="0"/>
          </a:p>
        </p:txBody>
      </p:sp>
    </p:spTree>
    <p:extLst>
      <p:ext uri="{BB962C8B-B14F-4D97-AF65-F5344CB8AC3E}">
        <p14:creationId xmlns:p14="http://schemas.microsoft.com/office/powerpoint/2010/main" val="290410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Attore principale: crittografia, ma dove?</a:t>
            </a:r>
          </a:p>
        </p:txBody>
      </p:sp>
      <p:sp>
        <p:nvSpPr>
          <p:cNvPr id="3" name="Text Placeholder 2"/>
          <p:cNvSpPr>
            <a:spLocks noGrp="1"/>
          </p:cNvSpPr>
          <p:nvPr>
            <p:ph idx="1"/>
          </p:nvPr>
        </p:nvSpPr>
        <p:spPr/>
        <p:txBody>
          <a:bodyPr>
            <a:normAutofit/>
          </a:bodyPr>
          <a:lstStyle/>
          <a:p>
            <a:r>
              <a:rPr lang="it-IT" dirty="0"/>
              <a:t>Dati in transito</a:t>
            </a:r>
          </a:p>
          <a:p>
            <a:pPr lvl="1"/>
            <a:r>
              <a:rPr lang="it-IT" dirty="0"/>
              <a:t>Autenticazione (sempre crittografata)</a:t>
            </a:r>
          </a:p>
          <a:p>
            <a:pPr lvl="1"/>
            <a:r>
              <a:rPr lang="it-IT" dirty="0"/>
              <a:t>Spostamento dati</a:t>
            </a:r>
          </a:p>
          <a:p>
            <a:pPr lvl="2"/>
            <a:r>
              <a:rPr lang="it-IT" dirty="0"/>
              <a:t>invio richieste (parametri)</a:t>
            </a:r>
          </a:p>
          <a:p>
            <a:pPr lvl="2"/>
            <a:r>
              <a:rPr lang="it-IT" dirty="0"/>
              <a:t>caricamento in memoria</a:t>
            </a:r>
          </a:p>
          <a:p>
            <a:pPr lvl="2"/>
            <a:r>
              <a:rPr lang="it-IT" dirty="0"/>
              <a:t>invio risposte (record set)</a:t>
            </a:r>
          </a:p>
          <a:p>
            <a:r>
              <a:rPr lang="it-IT" dirty="0"/>
              <a:t>Dati a riposo</a:t>
            </a:r>
          </a:p>
          <a:p>
            <a:pPr lvl="1"/>
            <a:r>
              <a:rPr lang="it-IT" dirty="0"/>
              <a:t>File database (dati e log transazioni)</a:t>
            </a:r>
          </a:p>
          <a:p>
            <a:pPr lvl="1"/>
            <a:r>
              <a:rPr lang="it-IT" dirty="0"/>
              <a:t>File di trace/audit</a:t>
            </a:r>
          </a:p>
        </p:txBody>
      </p:sp>
    </p:spTree>
    <p:extLst>
      <p:ext uri="{BB962C8B-B14F-4D97-AF65-F5344CB8AC3E}">
        <p14:creationId xmlns:p14="http://schemas.microsoft.com/office/powerpoint/2010/main" val="205194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Crittografia comunicazioni</a:t>
            </a:r>
          </a:p>
        </p:txBody>
      </p:sp>
      <p:sp>
        <p:nvSpPr>
          <p:cNvPr id="3" name="Text Placeholder 2"/>
          <p:cNvSpPr>
            <a:spLocks noGrp="1"/>
          </p:cNvSpPr>
          <p:nvPr>
            <p:ph idx="1"/>
          </p:nvPr>
        </p:nvSpPr>
        <p:spPr/>
        <p:txBody>
          <a:bodyPr>
            <a:normAutofit fontScale="92500" lnSpcReduction="10000"/>
          </a:bodyPr>
          <a:lstStyle/>
          <a:p>
            <a:r>
              <a:rPr lang="it-IT" dirty="0"/>
              <a:t>On-premise</a:t>
            </a:r>
          </a:p>
          <a:p>
            <a:pPr lvl="1"/>
            <a:r>
              <a:rPr lang="it-IT" dirty="0"/>
              <a:t>Installazione Certificato (server e client)</a:t>
            </a:r>
          </a:p>
          <a:p>
            <a:pPr lvl="1"/>
            <a:r>
              <a:rPr lang="it-IT" dirty="0"/>
              <a:t>Possibile forzare utilizzo (server e client)</a:t>
            </a:r>
          </a:p>
          <a:p>
            <a:pPr lvl="1"/>
            <a:r>
              <a:rPr lang="it-IT" dirty="0"/>
              <a:t>Autenticazione sempre crittografata (nel caso «</a:t>
            </a:r>
            <a:r>
              <a:rPr lang="en-US" dirty="0"/>
              <a:t>self-signed</a:t>
            </a:r>
            <a:r>
              <a:rPr lang="it-IT" dirty="0"/>
              <a:t>»)</a:t>
            </a:r>
          </a:p>
          <a:p>
            <a:r>
              <a:rPr lang="it-IT" dirty="0"/>
              <a:t>Azure SQL Database (e SQL Data Warehouse)</a:t>
            </a:r>
          </a:p>
          <a:p>
            <a:pPr lvl="1"/>
            <a:r>
              <a:rPr lang="it-IT" dirty="0"/>
              <a:t>Connessione crittografata sempre necessaria!</a:t>
            </a:r>
          </a:p>
          <a:p>
            <a:pPr lvl="1"/>
            <a:r>
              <a:rPr lang="it-IT" dirty="0"/>
              <a:t>Es. connessione ADO.NET </a:t>
            </a:r>
            <a:r>
              <a:rPr lang="en-US" i="1" dirty="0"/>
              <a:t>Encrypt=True;TrustServerCertificate=False</a:t>
            </a:r>
            <a:endParaRPr lang="it-IT" dirty="0"/>
          </a:p>
          <a:p>
            <a:r>
              <a:rPr lang="en-US" dirty="0"/>
              <a:t>Transport Layer Security </a:t>
            </a:r>
            <a:r>
              <a:rPr lang="it-IT" dirty="0"/>
              <a:t>(TLS) 1.2</a:t>
            </a:r>
          </a:p>
          <a:p>
            <a:pPr lvl="1"/>
            <a:r>
              <a:rPr lang="it-IT" dirty="0"/>
              <a:t>Windows Server 2008 R2</a:t>
            </a:r>
          </a:p>
          <a:p>
            <a:pPr lvl="1"/>
            <a:r>
              <a:rPr lang="it-IT" dirty="0"/>
              <a:t>SQL Server 2008 SP4 (hotfix)</a:t>
            </a:r>
          </a:p>
        </p:txBody>
      </p:sp>
    </p:spTree>
    <p:extLst>
      <p:ext uri="{BB962C8B-B14F-4D97-AF65-F5344CB8AC3E}">
        <p14:creationId xmlns:p14="http://schemas.microsoft.com/office/powerpoint/2010/main" val="219785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dirty="0"/>
              <a:t>Crittografia dati prima di SQL Server 2016</a:t>
            </a:r>
          </a:p>
        </p:txBody>
      </p:sp>
      <p:sp>
        <p:nvSpPr>
          <p:cNvPr id="6" name="Content Placeholder 5"/>
          <p:cNvSpPr>
            <a:spLocks noGrp="1"/>
          </p:cNvSpPr>
          <p:nvPr>
            <p:ph idx="1"/>
          </p:nvPr>
        </p:nvSpPr>
        <p:spPr/>
        <p:txBody>
          <a:bodyPr>
            <a:normAutofit fontScale="92500" lnSpcReduction="20000"/>
          </a:bodyPr>
          <a:lstStyle/>
          <a:p>
            <a:r>
              <a:rPr lang="en-US" dirty="0"/>
              <a:t>Transparent Data Encryption (TDE)</a:t>
            </a:r>
          </a:p>
          <a:p>
            <a:pPr lvl="1"/>
            <a:r>
              <a:rPr lang="it-IT" dirty="0"/>
              <a:t>File dati, log e backup</a:t>
            </a:r>
          </a:p>
          <a:p>
            <a:pPr lvl="1"/>
            <a:r>
              <a:rPr lang="it-IT" dirty="0"/>
              <a:t>Dati decifrati quando caricati in memoria*</a:t>
            </a:r>
          </a:p>
          <a:p>
            <a:pPr lvl="1"/>
            <a:r>
              <a:rPr lang="it-IT" dirty="0"/>
              <a:t>Completamente trasparente per le applicazioni</a:t>
            </a:r>
            <a:endParaRPr lang="en-US" dirty="0"/>
          </a:p>
          <a:p>
            <a:r>
              <a:rPr lang="en-US" dirty="0"/>
              <a:t>Cell-Level Encryption (CLE)</a:t>
            </a:r>
          </a:p>
          <a:p>
            <a:pPr lvl="1"/>
            <a:r>
              <a:rPr lang="it-IT" dirty="0"/>
              <a:t>Granularità a livello di Colonna</a:t>
            </a:r>
          </a:p>
          <a:p>
            <a:pPr lvl="1"/>
            <a:r>
              <a:rPr lang="it-IT" dirty="0"/>
              <a:t>Protezione parziale in memoria</a:t>
            </a:r>
          </a:p>
          <a:p>
            <a:pPr lvl="1"/>
            <a:r>
              <a:rPr lang="it-IT" dirty="0"/>
              <a:t>Non trasparente per le applicazioni</a:t>
            </a:r>
            <a:endParaRPr lang="en-US" dirty="0"/>
          </a:p>
          <a:p>
            <a:r>
              <a:rPr lang="it-IT" dirty="0"/>
              <a:t>Entrambi meccanismi crittografici Server-Side</a:t>
            </a:r>
          </a:p>
          <a:p>
            <a:pPr lvl="1"/>
            <a:r>
              <a:rPr lang="it-IT" dirty="0"/>
              <a:t>Protezione dati a riposo (es. furto dischi o backup)</a:t>
            </a:r>
          </a:p>
          <a:p>
            <a:pPr lvl="1"/>
            <a:r>
              <a:rPr lang="it-IT" dirty="0"/>
              <a:t>Utenti con privilegi elevati possono ottenere accesso ai dati</a:t>
            </a:r>
          </a:p>
        </p:txBody>
      </p:sp>
    </p:spTree>
    <p:extLst>
      <p:ext uri="{BB962C8B-B14F-4D97-AF65-F5344CB8AC3E}">
        <p14:creationId xmlns:p14="http://schemas.microsoft.com/office/powerpoint/2010/main" val="15082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Always </a:t>
            </a:r>
            <a:r>
              <a:rPr lang="it-IT" dirty="0" err="1"/>
              <a:t>Encrypted</a:t>
            </a:r>
            <a:endParaRPr lang="it-IT" dirty="0"/>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endParaRPr lang="en-US" dirty="0"/>
          </a:p>
        </p:txBody>
      </p:sp>
    </p:spTree>
    <p:extLst>
      <p:ext uri="{BB962C8B-B14F-4D97-AF65-F5344CB8AC3E}">
        <p14:creationId xmlns:p14="http://schemas.microsoft.com/office/powerpoint/2010/main" val="61612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Panoramica </a:t>
            </a:r>
            <a:r>
              <a:rPr lang="en-US" dirty="0"/>
              <a:t>Always Encrypted</a:t>
            </a:r>
            <a:endParaRPr lang="it-IT" dirty="0"/>
          </a:p>
        </p:txBody>
      </p:sp>
      <p:pic>
        <p:nvPicPr>
          <p:cNvPr id="13" name="Content Placeholder 3"/>
          <p:cNvPicPr>
            <a:picLocks noGrp="1" noChangeAspect="1"/>
          </p:cNvPicPr>
          <p:nvPr>
            <p:ph idx="1"/>
          </p:nvPr>
        </p:nvPicPr>
        <p:blipFill>
          <a:blip r:embed="rId3"/>
          <a:stretch>
            <a:fillRect/>
          </a:stretch>
        </p:blipFill>
        <p:spPr>
          <a:xfrm>
            <a:off x="2869633" y="1793307"/>
            <a:ext cx="6452734" cy="4434942"/>
          </a:xfrm>
        </p:spPr>
      </p:pic>
    </p:spTree>
    <p:extLst>
      <p:ext uri="{BB962C8B-B14F-4D97-AF65-F5344CB8AC3E}">
        <p14:creationId xmlns:p14="http://schemas.microsoft.com/office/powerpoint/2010/main" val="1893507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Encrypted Keys</a:t>
            </a:r>
          </a:p>
        </p:txBody>
      </p:sp>
      <p:sp>
        <p:nvSpPr>
          <p:cNvPr id="3" name="Content Placeholder 2"/>
          <p:cNvSpPr>
            <a:spLocks noGrp="1"/>
          </p:cNvSpPr>
          <p:nvPr>
            <p:ph idx="1"/>
          </p:nvPr>
        </p:nvSpPr>
        <p:spPr/>
        <p:txBody>
          <a:bodyPr>
            <a:normAutofit/>
          </a:bodyPr>
          <a:lstStyle/>
          <a:p>
            <a:r>
              <a:rPr lang="en-US" dirty="0"/>
              <a:t>Column Encryption Key (CEK)</a:t>
            </a:r>
          </a:p>
          <a:p>
            <a:pPr lvl="1"/>
            <a:r>
              <a:rPr lang="it-IT" dirty="0"/>
              <a:t>Usate per crittografare i dati</a:t>
            </a:r>
          </a:p>
          <a:p>
            <a:pPr lvl="1"/>
            <a:r>
              <a:rPr lang="it-IT" dirty="0"/>
              <a:t>Conservate solo in forma crittografata sul server</a:t>
            </a:r>
          </a:p>
          <a:p>
            <a:pPr lvl="1"/>
            <a:r>
              <a:rPr lang="it-IT" dirty="0"/>
              <a:t>Legate a specifiche colonne</a:t>
            </a:r>
          </a:p>
          <a:p>
            <a:r>
              <a:rPr lang="en-US" dirty="0"/>
              <a:t>Column Master Key (CMK)</a:t>
            </a:r>
          </a:p>
          <a:p>
            <a:pPr lvl="1"/>
            <a:r>
              <a:rPr lang="it-IT" dirty="0"/>
              <a:t>Usate per crittografare le CEK</a:t>
            </a:r>
          </a:p>
          <a:p>
            <a:pPr lvl="1"/>
            <a:r>
              <a:rPr lang="it-IT" dirty="0"/>
              <a:t>Conservate in un «</a:t>
            </a:r>
            <a:r>
              <a:rPr lang="en-US" dirty="0"/>
              <a:t>key store</a:t>
            </a:r>
            <a:r>
              <a:rPr lang="it-IT" dirty="0"/>
              <a:t>» esterno</a:t>
            </a:r>
          </a:p>
          <a:p>
            <a:pPr lvl="2"/>
            <a:r>
              <a:rPr lang="en-US" dirty="0"/>
              <a:t>Windows Certificate Store, Azure Key Vault, HSM, Custom</a:t>
            </a:r>
          </a:p>
          <a:p>
            <a:pPr lvl="1"/>
            <a:r>
              <a:rPr lang="it-IT" dirty="0"/>
              <a:t>Deve essere disponibile alle applicazioni</a:t>
            </a:r>
          </a:p>
          <a:p>
            <a:pPr lvl="1"/>
            <a:endParaRPr lang="en-US" dirty="0"/>
          </a:p>
        </p:txBody>
      </p:sp>
      <p:pic>
        <p:nvPicPr>
          <p:cNvPr id="4" name="Content Placeholder 3">
            <a:extLst>
              <a:ext uri="{FF2B5EF4-FFF2-40B4-BE49-F238E27FC236}">
                <a16:creationId xmlns:a16="http://schemas.microsoft.com/office/drawing/2014/main" id="{B2BA9A09-84B4-4C92-BC4C-C5489B966253}"/>
              </a:ext>
            </a:extLst>
          </p:cNvPr>
          <p:cNvPicPr>
            <a:picLocks noChangeAspect="1"/>
          </p:cNvPicPr>
          <p:nvPr/>
        </p:nvPicPr>
        <p:blipFill>
          <a:blip r:embed="rId3"/>
          <a:stretch>
            <a:fillRect/>
          </a:stretch>
        </p:blipFill>
        <p:spPr>
          <a:xfrm>
            <a:off x="8920628" y="1845734"/>
            <a:ext cx="3003204" cy="2064091"/>
          </a:xfrm>
          <a:prstGeom prst="rect">
            <a:avLst/>
          </a:prstGeom>
        </p:spPr>
      </p:pic>
    </p:spTree>
    <p:extLst>
      <p:ext uri="{BB962C8B-B14F-4D97-AF65-F5344CB8AC3E}">
        <p14:creationId xmlns:p14="http://schemas.microsoft.com/office/powerpoint/2010/main" val="335132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Gianluca Hotz</a:t>
            </a:r>
            <a:endParaRPr lang="en-US" dirty="0"/>
          </a:p>
        </p:txBody>
      </p:sp>
      <p:sp>
        <p:nvSpPr>
          <p:cNvPr id="7" name="Content Placeholder 6"/>
          <p:cNvSpPr>
            <a:spLocks noGrp="1"/>
          </p:cNvSpPr>
          <p:nvPr>
            <p:ph idx="1"/>
          </p:nvPr>
        </p:nvSpPr>
        <p:spPr/>
        <p:txBody>
          <a:bodyPr>
            <a:normAutofit fontScale="92500" lnSpcReduction="20000"/>
          </a:bodyPr>
          <a:lstStyle/>
          <a:p>
            <a:r>
              <a:rPr lang="en-US"/>
              <a:t>Gianluca Hotz | @glhotz | ghotz@ugiss.org</a:t>
            </a:r>
          </a:p>
          <a:p>
            <a:r>
              <a:rPr lang="it-IT"/>
              <a:t>Fondatore e Mentor SolidQ</a:t>
            </a:r>
          </a:p>
          <a:p>
            <a:pPr lvl="1"/>
            <a:r>
              <a:rPr lang="it-IT"/>
              <a:t>20+ anni con SQL Server (dalla 4.21 nel 1996)</a:t>
            </a:r>
          </a:p>
          <a:p>
            <a:pPr lvl="1"/>
            <a:r>
              <a:rPr lang="it-IT"/>
              <a:t>Modellazione basi di dati, dimensionamento e amministrazione, sviluppo, ottimizzazione</a:t>
            </a:r>
          </a:p>
          <a:p>
            <a:r>
              <a:rPr lang="it-IT"/>
              <a:t>Interessi</a:t>
            </a:r>
          </a:p>
          <a:p>
            <a:pPr lvl="1"/>
            <a:r>
              <a:rPr lang="it-IT"/>
              <a:t>Modello relazionale, architettura DBMS, alta disponibilità e </a:t>
            </a:r>
            <a:r>
              <a:rPr lang="en-US"/>
              <a:t>Disaster Recovery</a:t>
            </a:r>
          </a:p>
          <a:p>
            <a:r>
              <a:rPr lang="it-IT"/>
              <a:t>Community</a:t>
            </a:r>
          </a:p>
          <a:p>
            <a:pPr lvl="1"/>
            <a:r>
              <a:rPr lang="it-IT"/>
              <a:t>20 anni Microsoft MVP SQL Server (dal 1998)</a:t>
            </a:r>
          </a:p>
          <a:p>
            <a:pPr lvl="1"/>
            <a:r>
              <a:rPr lang="it-IT"/>
              <a:t>Fondatore e presidente </a:t>
            </a:r>
            <a:r>
              <a:rPr lang="it-IT">
                <a:hlinkClick r:id="rId3"/>
              </a:rPr>
              <a:t>UGISS</a:t>
            </a:r>
            <a:r>
              <a:rPr lang="it-IT"/>
              <a:t>	</a:t>
            </a:r>
          </a:p>
          <a:p>
            <a:pPr lvl="2"/>
            <a:r>
              <a:rPr lang="it-IT"/>
              <a:t>User Group Italiano SQL Server (PASS Chapter)</a:t>
            </a:r>
            <a:endParaRPr lang="it-IT" dirty="0"/>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357" y="5634815"/>
            <a:ext cx="647609" cy="647609"/>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9276" y="5748642"/>
            <a:ext cx="1131555" cy="457651"/>
          </a:xfrm>
          <a:prstGeom prst="rect">
            <a:avLst/>
          </a:prstGeom>
        </p:spPr>
      </p:pic>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7014" y="5740606"/>
            <a:ext cx="1498736" cy="426237"/>
          </a:xfrm>
          <a:prstGeom prst="rect">
            <a:avLst/>
          </a:prstGeom>
        </p:spPr>
      </p:pic>
    </p:spTree>
    <p:extLst>
      <p:ext uri="{BB962C8B-B14F-4D97-AF65-F5344CB8AC3E}">
        <p14:creationId xmlns:p14="http://schemas.microsoft.com/office/powerpoint/2010/main" val="106176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Crittografia dei dati</a:t>
            </a:r>
          </a:p>
        </p:txBody>
      </p:sp>
      <p:sp>
        <p:nvSpPr>
          <p:cNvPr id="3" name="Content Placeholder 2"/>
          <p:cNvSpPr>
            <a:spLocks noGrp="1"/>
          </p:cNvSpPr>
          <p:nvPr>
            <p:ph idx="1"/>
          </p:nvPr>
        </p:nvSpPr>
        <p:spPr/>
        <p:txBody>
          <a:bodyPr>
            <a:normAutofit/>
          </a:bodyPr>
          <a:lstStyle/>
          <a:p>
            <a:r>
              <a:rPr lang="it-IT" dirty="0"/>
              <a:t>Deterministica</a:t>
            </a:r>
          </a:p>
          <a:p>
            <a:pPr lvl="1"/>
            <a:r>
              <a:rPr lang="it-IT" dirty="0"/>
              <a:t>Permette operazioni di uguaglianza/raggruppamento/join</a:t>
            </a:r>
          </a:p>
          <a:p>
            <a:pPr lvl="1"/>
            <a:r>
              <a:rPr lang="it-IT" dirty="0"/>
              <a:t>Permette indicizzazione</a:t>
            </a:r>
          </a:p>
          <a:p>
            <a:pPr lvl="1"/>
            <a:r>
              <a:rPr lang="it-IT" dirty="0"/>
              <a:t>Più debole es. domini con pochi valori come sesso o «flag»</a:t>
            </a:r>
          </a:p>
          <a:p>
            <a:pPr lvl="1"/>
            <a:r>
              <a:rPr lang="it-IT" dirty="0"/>
              <a:t>Richiede collation </a:t>
            </a:r>
            <a:r>
              <a:rPr lang="it-IT" b="1" dirty="0"/>
              <a:t>_BIN2</a:t>
            </a:r>
            <a:endParaRPr lang="it-IT" dirty="0"/>
          </a:p>
          <a:p>
            <a:r>
              <a:rPr lang="it-IT" dirty="0"/>
              <a:t>Casuale</a:t>
            </a:r>
          </a:p>
          <a:p>
            <a:pPr lvl="1"/>
            <a:r>
              <a:rPr lang="it-IT" dirty="0"/>
              <a:t>Nessuna operazione permessa</a:t>
            </a:r>
          </a:p>
          <a:p>
            <a:pPr lvl="1"/>
            <a:r>
              <a:rPr lang="it-IT" dirty="0"/>
              <a:t>Indicizzazione non permessa</a:t>
            </a:r>
          </a:p>
          <a:p>
            <a:pPr lvl="1"/>
            <a:r>
              <a:rPr lang="it-IT" dirty="0"/>
              <a:t>Più robusta</a:t>
            </a:r>
          </a:p>
        </p:txBody>
      </p:sp>
    </p:spTree>
    <p:extLst>
      <p:ext uri="{BB962C8B-B14F-4D97-AF65-F5344CB8AC3E}">
        <p14:creationId xmlns:p14="http://schemas.microsoft.com/office/powerpoint/2010/main" val="8371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Configurazione </a:t>
            </a:r>
            <a:r>
              <a:rPr lang="en-US" dirty="0"/>
              <a:t>Always Encrypted</a:t>
            </a:r>
          </a:p>
        </p:txBody>
      </p:sp>
      <p:sp>
        <p:nvSpPr>
          <p:cNvPr id="3" name="Content Placeholder 2"/>
          <p:cNvSpPr>
            <a:spLocks noGrp="1"/>
          </p:cNvSpPr>
          <p:nvPr>
            <p:ph idx="1"/>
          </p:nvPr>
        </p:nvSpPr>
        <p:spPr/>
        <p:txBody>
          <a:bodyPr>
            <a:normAutofit/>
          </a:bodyPr>
          <a:lstStyle/>
          <a:p>
            <a:r>
              <a:rPr lang="it-IT" dirty="0"/>
              <a:t>SQL Server Management Studio</a:t>
            </a:r>
          </a:p>
          <a:p>
            <a:pPr lvl="1"/>
            <a:r>
              <a:rPr lang="it-IT" dirty="0"/>
              <a:t>Wizard end-to-end</a:t>
            </a:r>
          </a:p>
          <a:p>
            <a:pPr lvl="1"/>
            <a:r>
              <a:rPr lang="it-IT" dirty="0"/>
              <a:t>Interfacce specifiche</a:t>
            </a:r>
          </a:p>
          <a:p>
            <a:pPr lvl="1"/>
            <a:r>
              <a:rPr lang="it-IT" dirty="0"/>
              <a:t>Scenario rotazione chiavi supportato</a:t>
            </a:r>
          </a:p>
          <a:p>
            <a:r>
              <a:rPr lang="it-IT" dirty="0"/>
              <a:t>Solo parte della configurazione disponibile in T-SQL</a:t>
            </a:r>
          </a:p>
          <a:p>
            <a:pPr lvl="1"/>
            <a:r>
              <a:rPr lang="it-IT" dirty="0"/>
              <a:t>CMK de crittografata disponibile solo esternamente!</a:t>
            </a:r>
          </a:p>
          <a:p>
            <a:r>
              <a:rPr lang="it-IT" dirty="0"/>
              <a:t>PowerShell</a:t>
            </a:r>
          </a:p>
        </p:txBody>
      </p:sp>
    </p:spTree>
    <p:extLst>
      <p:ext uri="{BB962C8B-B14F-4D97-AF65-F5344CB8AC3E}">
        <p14:creationId xmlns:p14="http://schemas.microsoft.com/office/powerpoint/2010/main" val="26467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Configurazione Client </a:t>
            </a:r>
            <a:r>
              <a:rPr lang="en-US" dirty="0"/>
              <a:t>Always Encrypted</a:t>
            </a:r>
          </a:p>
        </p:txBody>
      </p:sp>
      <p:sp>
        <p:nvSpPr>
          <p:cNvPr id="3" name="Content Placeholder 2"/>
          <p:cNvSpPr>
            <a:spLocks noGrp="1"/>
          </p:cNvSpPr>
          <p:nvPr>
            <p:ph idx="1"/>
          </p:nvPr>
        </p:nvSpPr>
        <p:spPr/>
        <p:txBody>
          <a:bodyPr/>
          <a:lstStyle/>
          <a:p>
            <a:r>
              <a:rPr lang="it-IT" dirty="0"/>
              <a:t>Stringa di connessione</a:t>
            </a:r>
          </a:p>
          <a:p>
            <a:pPr lvl="1"/>
            <a:r>
              <a:rPr lang="it-IT" noProof="1"/>
              <a:t>Column Encryption Setting=Enabled</a:t>
            </a:r>
            <a:endParaRPr lang="it-IT" dirty="0"/>
          </a:p>
          <a:p>
            <a:r>
              <a:rPr lang="it-IT" dirty="0"/>
              <a:t>Esecuzione di comandi</a:t>
            </a:r>
          </a:p>
          <a:p>
            <a:pPr lvl="1"/>
            <a:r>
              <a:rPr lang="en-US" noProof="1"/>
              <a:t>SqlCommand.ColumnEncryptionSetting*</a:t>
            </a:r>
          </a:p>
          <a:p>
            <a:pPr lvl="2"/>
            <a:r>
              <a:rPr lang="en-US" noProof="1"/>
              <a:t>Disabled, Enabled, ResultSetOnly, UseConnectionSetting</a:t>
            </a:r>
          </a:p>
        </p:txBody>
      </p:sp>
    </p:spTree>
    <p:extLst>
      <p:ext uri="{BB962C8B-B14F-4D97-AF65-F5344CB8AC3E}">
        <p14:creationId xmlns:p14="http://schemas.microsoft.com/office/powerpoint/2010/main" val="3116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Recupero dati con </a:t>
            </a:r>
            <a:r>
              <a:rPr lang="en-US" dirty="0"/>
              <a:t>Always Encrypted</a:t>
            </a:r>
          </a:p>
        </p:txBody>
      </p:sp>
      <p:pic>
        <p:nvPicPr>
          <p:cNvPr id="8" name="Content Placeholder 3"/>
          <p:cNvPicPr>
            <a:picLocks noGrp="1" noChangeAspect="1"/>
          </p:cNvPicPr>
          <p:nvPr>
            <p:ph idx="1"/>
          </p:nvPr>
        </p:nvPicPr>
        <p:blipFill>
          <a:blip r:embed="rId2"/>
          <a:stretch>
            <a:fillRect/>
          </a:stretch>
        </p:blipFill>
        <p:spPr>
          <a:xfrm>
            <a:off x="2870337" y="2185777"/>
            <a:ext cx="6451327" cy="3628871"/>
          </a:xfrm>
        </p:spPr>
      </p:pic>
    </p:spTree>
    <p:extLst>
      <p:ext uri="{BB962C8B-B14F-4D97-AF65-F5344CB8AC3E}">
        <p14:creationId xmlns:p14="http://schemas.microsoft.com/office/powerpoint/2010/main" val="1255722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Encrypted</a:t>
            </a:r>
            <a:r>
              <a:rPr lang="it-IT" dirty="0"/>
              <a:t> e parametri</a:t>
            </a:r>
          </a:p>
        </p:txBody>
      </p:sp>
      <p:sp>
        <p:nvSpPr>
          <p:cNvPr id="3" name="Content Placeholder 2"/>
          <p:cNvSpPr>
            <a:spLocks noGrp="1"/>
          </p:cNvSpPr>
          <p:nvPr>
            <p:ph idx="1"/>
          </p:nvPr>
        </p:nvSpPr>
        <p:spPr/>
        <p:txBody>
          <a:bodyPr>
            <a:normAutofit lnSpcReduction="10000"/>
          </a:bodyPr>
          <a:lstStyle/>
          <a:p>
            <a:r>
              <a:rPr lang="it-IT" dirty="0"/>
              <a:t>Comandi parametrizzati necessitano «round-trip»</a:t>
            </a:r>
          </a:p>
          <a:p>
            <a:pPr lvl="1"/>
            <a:r>
              <a:rPr lang="it-IT" dirty="0"/>
              <a:t>Chiamata a </a:t>
            </a:r>
            <a:r>
              <a:rPr lang="it-IT" b="1" dirty="0"/>
              <a:t>sys.sp_describe_parameter_encryption</a:t>
            </a:r>
          </a:p>
          <a:p>
            <a:pPr lvl="1"/>
            <a:r>
              <a:rPr lang="it-IT" dirty="0"/>
              <a:t>Ritorna metadati chiavi e chiavi crittografate</a:t>
            </a:r>
          </a:p>
          <a:p>
            <a:pPr lvl="1"/>
            <a:r>
              <a:rPr lang="it-IT" dirty="0"/>
              <a:t>.NET Framework 4.6.2 mitiga «</a:t>
            </a:r>
            <a:r>
              <a:rPr lang="en-US" dirty="0"/>
              <a:t>round-tripping</a:t>
            </a:r>
            <a:r>
              <a:rPr lang="it-IT" dirty="0"/>
              <a:t>» implementando cache a livello di applicazione</a:t>
            </a:r>
          </a:p>
          <a:p>
            <a:r>
              <a:rPr lang="it-IT" dirty="0"/>
              <a:t>In generale</a:t>
            </a:r>
          </a:p>
          <a:p>
            <a:pPr lvl="1"/>
            <a:r>
              <a:rPr lang="it-IT" dirty="0"/>
              <a:t>No query «ad-hoc» con predicati «letterali» (valori costanti)</a:t>
            </a:r>
          </a:p>
          <a:p>
            <a:pPr lvl="1"/>
            <a:r>
              <a:rPr lang="it-IT" dirty="0"/>
              <a:t>No operazioni tra dati crittografati e dati in chiaro («</a:t>
            </a:r>
            <a:r>
              <a:rPr lang="en-US" dirty="0"/>
              <a:t>cyphertexts</a:t>
            </a:r>
            <a:r>
              <a:rPr lang="it-IT" dirty="0"/>
              <a:t>» e «</a:t>
            </a:r>
            <a:r>
              <a:rPr lang="en-US" dirty="0"/>
              <a:t>plaintexts</a:t>
            </a:r>
            <a:r>
              <a:rPr lang="it-IT" dirty="0"/>
              <a:t>»)</a:t>
            </a:r>
          </a:p>
          <a:p>
            <a:pPr lvl="1"/>
            <a:r>
              <a:rPr lang="it-IT" dirty="0"/>
              <a:t>Nulla che richieda di de-crittografare i dati lato server</a:t>
            </a:r>
          </a:p>
        </p:txBody>
      </p:sp>
    </p:spTree>
    <p:extLst>
      <p:ext uri="{BB962C8B-B14F-4D97-AF65-F5344CB8AC3E}">
        <p14:creationId xmlns:p14="http://schemas.microsoft.com/office/powerpoint/2010/main" val="322007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400" dirty="0"/>
              <a:t>Corrispondenze esatte con </a:t>
            </a:r>
            <a:r>
              <a:rPr lang="en-US" sz="4400" dirty="0"/>
              <a:t>Always Encrypted</a:t>
            </a:r>
          </a:p>
        </p:txBody>
      </p:sp>
      <p:pic>
        <p:nvPicPr>
          <p:cNvPr id="9" name="Content Placeholder 3"/>
          <p:cNvPicPr>
            <a:picLocks noGrp="1" noChangeAspect="1"/>
          </p:cNvPicPr>
          <p:nvPr>
            <p:ph idx="1"/>
          </p:nvPr>
        </p:nvPicPr>
        <p:blipFill>
          <a:blip r:embed="rId2"/>
          <a:stretch>
            <a:fillRect/>
          </a:stretch>
        </p:blipFill>
        <p:spPr>
          <a:xfrm>
            <a:off x="2870337" y="2185777"/>
            <a:ext cx="6451327" cy="3628871"/>
          </a:xfrm>
          <a:prstGeom prst="rect">
            <a:avLst/>
          </a:prstGeom>
        </p:spPr>
      </p:pic>
    </p:spTree>
    <p:extLst>
      <p:ext uri="{BB962C8B-B14F-4D97-AF65-F5344CB8AC3E}">
        <p14:creationId xmlns:p14="http://schemas.microsoft.com/office/powerpoint/2010/main" val="183665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Flusso corrispondenze esatte </a:t>
            </a:r>
            <a:r>
              <a:rPr lang="en-US" dirty="0"/>
              <a:t>AE</a:t>
            </a:r>
          </a:p>
        </p:txBody>
      </p:sp>
      <p:sp>
        <p:nvSpPr>
          <p:cNvPr id="3" name="Content Placeholder 2">
            <a:extLst>
              <a:ext uri="{FF2B5EF4-FFF2-40B4-BE49-F238E27FC236}">
                <a16:creationId xmlns:a16="http://schemas.microsoft.com/office/drawing/2014/main" id="{6D8F3ECC-CC8A-4493-8E1E-0DE690053D62}"/>
              </a:ext>
            </a:extLst>
          </p:cNvPr>
          <p:cNvSpPr>
            <a:spLocks noGrp="1"/>
          </p:cNvSpPr>
          <p:nvPr>
            <p:ph idx="1"/>
          </p:nvPr>
        </p:nvSpPr>
        <p:spPr>
          <a:xfrm>
            <a:off x="1097280" y="2422739"/>
            <a:ext cx="10058400" cy="4023360"/>
          </a:xfrm>
        </p:spPr>
        <p:txBody>
          <a:bodyPr/>
          <a:lstStyle/>
          <a:p>
            <a:endParaRPr lang="it-IT" dirty="0"/>
          </a:p>
        </p:txBody>
      </p:sp>
      <p:pic>
        <p:nvPicPr>
          <p:cNvPr id="152" name="Picture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8973" y="3518217"/>
            <a:ext cx="938672" cy="1381405"/>
          </a:xfrm>
          <a:prstGeom prst="rect">
            <a:avLst/>
          </a:prstGeom>
        </p:spPr>
      </p:pic>
      <p:sp>
        <p:nvSpPr>
          <p:cNvPr id="153" name="TextBox 152"/>
          <p:cNvSpPr txBox="1"/>
          <p:nvPr/>
        </p:nvSpPr>
        <p:spPr>
          <a:xfrm>
            <a:off x="6837174" y="2641603"/>
            <a:ext cx="3217432" cy="280718"/>
          </a:xfrm>
          <a:prstGeom prst="rect">
            <a:avLst/>
          </a:prstGeom>
          <a:noFill/>
        </p:spPr>
        <p:txBody>
          <a:bodyPr wrap="square" rtlCol="0">
            <a:spAutoFit/>
          </a:bodyPr>
          <a:lstStyle/>
          <a:p>
            <a:pPr algn="ctr" defTabSz="698889" fontAlgn="base">
              <a:spcBef>
                <a:spcPct val="0"/>
              </a:spcBef>
              <a:spcAft>
                <a:spcPct val="0"/>
              </a:spcAft>
            </a:pPr>
            <a:r>
              <a:rPr lang="en-US" sz="1224" b="1" dirty="0">
                <a:solidFill>
                  <a:srgbClr val="2C2C2C"/>
                </a:solidFill>
                <a:latin typeface="Segoe UI" charset="0"/>
                <a:ea typeface="MS PGothic" charset="0"/>
                <a:cs typeface="Segoe UI Light" panose="020B0502040204020203" pitchFamily="34" charset="0"/>
              </a:rPr>
              <a:t>SQL Server or Azure SQL Database</a:t>
            </a:r>
          </a:p>
        </p:txBody>
      </p:sp>
      <p:pic>
        <p:nvPicPr>
          <p:cNvPr id="154" name="Picture 1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1382" y="4423090"/>
            <a:ext cx="424657" cy="437865"/>
          </a:xfrm>
          <a:prstGeom prst="rect">
            <a:avLst/>
          </a:prstGeom>
        </p:spPr>
      </p:pic>
      <p:sp>
        <p:nvSpPr>
          <p:cNvPr id="155" name="Rectangle 154"/>
          <p:cNvSpPr/>
          <p:nvPr/>
        </p:nvSpPr>
        <p:spPr>
          <a:xfrm>
            <a:off x="5230317" y="3010172"/>
            <a:ext cx="1056961" cy="1678292"/>
          </a:xfrm>
          <a:prstGeom prst="rect">
            <a:avLst/>
          </a:prstGeom>
          <a:solidFill>
            <a:srgbClr val="00B0F0"/>
          </a:solidFill>
          <a:ln w="10795" cap="flat" cmpd="sng" algn="ctr">
            <a:noFill/>
            <a:prstDash val="solid"/>
          </a:ln>
          <a:effectLst/>
        </p:spPr>
        <p:txBody>
          <a:bodyPr rtlCol="0" anchor="ctr"/>
          <a:lstStyle/>
          <a:p>
            <a:pPr algn="ctr" defTabSz="698889" fontAlgn="base">
              <a:spcBef>
                <a:spcPct val="0"/>
              </a:spcBef>
              <a:spcAft>
                <a:spcPct val="0"/>
              </a:spcAft>
              <a:defRPr/>
            </a:pPr>
            <a:r>
              <a:rPr lang="en-US" sz="1377" kern="0" dirty="0">
                <a:solidFill>
                  <a:srgbClr val="FFFFFF"/>
                </a:solidFill>
                <a:latin typeface="Segoe UI"/>
                <a:cs typeface="Segoe UI Light" panose="020B0502040204020203" pitchFamily="34" charset="0"/>
              </a:rPr>
              <a:t>ADO .NET</a:t>
            </a:r>
          </a:p>
        </p:txBody>
      </p:sp>
      <p:cxnSp>
        <p:nvCxnSpPr>
          <p:cNvPr id="156" name="Straight Arrow Connector 155"/>
          <p:cNvCxnSpPr/>
          <p:nvPr/>
        </p:nvCxnSpPr>
        <p:spPr>
          <a:xfrm flipV="1">
            <a:off x="4657295" y="3235285"/>
            <a:ext cx="575621" cy="822"/>
          </a:xfrm>
          <a:prstGeom prst="straightConnector1">
            <a:avLst/>
          </a:prstGeom>
          <a:noFill/>
          <a:ln w="76200" cap="flat" cmpd="sng" algn="ctr">
            <a:solidFill>
              <a:srgbClr val="68217A">
                <a:lumMod val="60000"/>
                <a:lumOff val="40000"/>
              </a:srgbClr>
            </a:solidFill>
            <a:prstDash val="solid"/>
            <a:headEnd type="none" w="med" len="med"/>
            <a:tailEnd type="triangle" w="med" len="med"/>
          </a:ln>
          <a:effectLst/>
        </p:spPr>
      </p:cxnSp>
      <p:cxnSp>
        <p:nvCxnSpPr>
          <p:cNvPr id="157" name="Straight Arrow Connector 156"/>
          <p:cNvCxnSpPr/>
          <p:nvPr/>
        </p:nvCxnSpPr>
        <p:spPr>
          <a:xfrm flipV="1">
            <a:off x="6269020" y="3242585"/>
            <a:ext cx="570301" cy="3785"/>
          </a:xfrm>
          <a:prstGeom prst="straightConnector1">
            <a:avLst/>
          </a:prstGeom>
          <a:noFill/>
          <a:ln w="76200" cap="flat" cmpd="sng" algn="ctr">
            <a:solidFill>
              <a:srgbClr val="68217A">
                <a:lumMod val="60000"/>
                <a:lumOff val="40000"/>
              </a:srgbClr>
            </a:solidFill>
            <a:prstDash val="solid"/>
            <a:headEnd type="none" w="med" len="med"/>
            <a:tailEnd type="triangle" w="med" len="med"/>
          </a:ln>
          <a:effectLst/>
        </p:spPr>
      </p:cxnSp>
      <p:cxnSp>
        <p:nvCxnSpPr>
          <p:cNvPr id="158" name="Straight Arrow Connector 157"/>
          <p:cNvCxnSpPr/>
          <p:nvPr/>
        </p:nvCxnSpPr>
        <p:spPr>
          <a:xfrm flipH="1" flipV="1">
            <a:off x="6267597" y="4486413"/>
            <a:ext cx="570301" cy="3785"/>
          </a:xfrm>
          <a:prstGeom prst="straightConnector1">
            <a:avLst/>
          </a:prstGeom>
          <a:noFill/>
          <a:ln w="76200" cap="flat" cmpd="sng" algn="ctr">
            <a:solidFill>
              <a:srgbClr val="68217A">
                <a:lumMod val="60000"/>
                <a:lumOff val="40000"/>
              </a:srgbClr>
            </a:solidFill>
            <a:prstDash val="solid"/>
            <a:headEnd type="none" w="med" len="med"/>
            <a:tailEnd type="triangle" w="med" len="med"/>
          </a:ln>
          <a:effectLst/>
        </p:spPr>
      </p:cxnSp>
      <p:graphicFrame>
        <p:nvGraphicFramePr>
          <p:cNvPr id="159" name="Table 158"/>
          <p:cNvGraphicFramePr>
            <a:graphicFrameLocks noGrp="1"/>
          </p:cNvGraphicFramePr>
          <p:nvPr>
            <p:extLst>
              <p:ext uri="{D42A27DB-BD31-4B8C-83A1-F6EECF244321}">
                <p14:modId xmlns:p14="http://schemas.microsoft.com/office/powerpoint/2010/main" val="1815422841"/>
              </p:ext>
            </p:extLst>
          </p:nvPr>
        </p:nvGraphicFramePr>
        <p:xfrm>
          <a:off x="2703157" y="4137491"/>
          <a:ext cx="1910565" cy="540125"/>
        </p:xfrm>
        <a:graphic>
          <a:graphicData uri="http://schemas.openxmlformats.org/drawingml/2006/table">
            <a:tbl>
              <a:tblPr firstRow="1"/>
              <a:tblGrid>
                <a:gridCol w="1910565">
                  <a:extLst>
                    <a:ext uri="{9D8B030D-6E8A-4147-A177-3AD203B41FA5}">
                      <a16:colId xmlns:a16="http://schemas.microsoft.com/office/drawing/2014/main" val="20000"/>
                    </a:ext>
                  </a:extLst>
                </a:gridCol>
              </a:tblGrid>
              <a:tr h="256462">
                <a:tc>
                  <a:txBody>
                    <a:bodyPr/>
                    <a:lstStyle>
                      <a:lvl1pPr marL="0" algn="l" rtl="0" eaLnBrk="1" latinLnBrk="0" hangingPunct="1">
                        <a:defRPr kumimoji="0" b="1" kern="1200">
                          <a:solidFill>
                            <a:schemeClr val="lt1"/>
                          </a:solidFill>
                          <a:latin typeface="Segoe UI"/>
                        </a:defRPr>
                      </a:lvl1pPr>
                      <a:lvl2pPr marL="457200" algn="l" rtl="0" eaLnBrk="1" latinLnBrk="0" hangingPunct="1">
                        <a:defRPr kumimoji="0" b="1" kern="1200">
                          <a:solidFill>
                            <a:schemeClr val="lt1"/>
                          </a:solidFill>
                          <a:latin typeface="Segoe UI"/>
                        </a:defRPr>
                      </a:lvl2pPr>
                      <a:lvl3pPr marL="914400" algn="l" rtl="0" eaLnBrk="1" latinLnBrk="0" hangingPunct="1">
                        <a:defRPr kumimoji="0" b="1" kern="1200">
                          <a:solidFill>
                            <a:schemeClr val="lt1"/>
                          </a:solidFill>
                          <a:latin typeface="Segoe UI"/>
                        </a:defRPr>
                      </a:lvl3pPr>
                      <a:lvl4pPr marL="1371600" algn="l" rtl="0" eaLnBrk="1" latinLnBrk="0" hangingPunct="1">
                        <a:defRPr kumimoji="0" b="1" kern="1200">
                          <a:solidFill>
                            <a:schemeClr val="lt1"/>
                          </a:solidFill>
                          <a:latin typeface="Segoe UI"/>
                        </a:defRPr>
                      </a:lvl4pPr>
                      <a:lvl5pPr marL="1828800" algn="l" rtl="0" eaLnBrk="1" latinLnBrk="0" hangingPunct="1">
                        <a:defRPr kumimoji="0" b="1" kern="1200">
                          <a:solidFill>
                            <a:schemeClr val="lt1"/>
                          </a:solidFill>
                          <a:latin typeface="Segoe UI"/>
                        </a:defRPr>
                      </a:lvl5pPr>
                      <a:lvl6pPr marL="2286000" algn="l" rtl="0" eaLnBrk="1" latinLnBrk="0" hangingPunct="1">
                        <a:defRPr kumimoji="0" b="1" kern="1200">
                          <a:solidFill>
                            <a:schemeClr val="lt1"/>
                          </a:solidFill>
                          <a:latin typeface="Segoe UI"/>
                        </a:defRPr>
                      </a:lvl6pPr>
                      <a:lvl7pPr marL="2743200" algn="l" rtl="0" eaLnBrk="1" latinLnBrk="0" hangingPunct="1">
                        <a:defRPr kumimoji="0" b="1" kern="1200">
                          <a:solidFill>
                            <a:schemeClr val="lt1"/>
                          </a:solidFill>
                          <a:latin typeface="Segoe UI"/>
                        </a:defRPr>
                      </a:lvl7pPr>
                      <a:lvl8pPr marL="3200400" algn="l" rtl="0" eaLnBrk="1" latinLnBrk="0" hangingPunct="1">
                        <a:defRPr kumimoji="0" b="1" kern="1200">
                          <a:solidFill>
                            <a:schemeClr val="lt1"/>
                          </a:solidFill>
                          <a:latin typeface="Segoe UI"/>
                        </a:defRPr>
                      </a:lvl8pPr>
                      <a:lvl9pPr marL="3657600" algn="l" rtl="0" eaLnBrk="1" latinLnBrk="0" hangingPunct="1">
                        <a:defRPr kumimoji="0" b="1" kern="1200">
                          <a:solidFill>
                            <a:schemeClr val="lt1"/>
                          </a:solidFill>
                          <a:latin typeface="Segoe UI"/>
                        </a:defRPr>
                      </a:lvl9pPr>
                    </a:lstStyle>
                    <a:p>
                      <a:r>
                        <a:rPr lang="en-US" sz="1200" dirty="0"/>
                        <a:t>Name</a:t>
                      </a:r>
                    </a:p>
                  </a:txBody>
                  <a:tcPr marL="69944" marR="69944" marT="34972" marB="34972">
                    <a:lnL w="12700" cmpd="sng">
                      <a:solidFill>
                        <a:srgbClr val="FF8C00"/>
                      </a:solidFill>
                    </a:lnL>
                    <a:lnR w="12700" cmpd="sng">
                      <a:solidFill>
                        <a:srgbClr val="FF8C00"/>
                      </a:solid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8C00"/>
                    </a:solidFill>
                  </a:tcPr>
                </a:tc>
                <a:extLst>
                  <a:ext uri="{0D108BD9-81ED-4DB2-BD59-A6C34878D82A}">
                    <a16:rowId xmlns:a16="http://schemas.microsoft.com/office/drawing/2014/main" val="10000"/>
                  </a:ext>
                </a:extLst>
              </a:tr>
              <a:tr h="283663">
                <a:tc>
                  <a:txBody>
                    <a:bodyPr/>
                    <a:lstStyle>
                      <a:lvl1pPr marL="0" algn="l" rtl="0" eaLnBrk="1" latinLnBrk="0" hangingPunct="1">
                        <a:defRPr kumimoji="0" kern="1200">
                          <a:solidFill>
                            <a:schemeClr val="dk1"/>
                          </a:solidFill>
                          <a:latin typeface="Segoe UI"/>
                        </a:defRPr>
                      </a:lvl1pPr>
                      <a:lvl2pPr marL="457200" algn="l" rtl="0" eaLnBrk="1" latinLnBrk="0" hangingPunct="1">
                        <a:defRPr kumimoji="0" kern="1200">
                          <a:solidFill>
                            <a:schemeClr val="dk1"/>
                          </a:solidFill>
                          <a:latin typeface="Segoe UI"/>
                        </a:defRPr>
                      </a:lvl2pPr>
                      <a:lvl3pPr marL="914400" algn="l" rtl="0" eaLnBrk="1" latinLnBrk="0" hangingPunct="1">
                        <a:defRPr kumimoji="0" kern="1200">
                          <a:solidFill>
                            <a:schemeClr val="dk1"/>
                          </a:solidFill>
                          <a:latin typeface="Segoe UI"/>
                        </a:defRPr>
                      </a:lvl3pPr>
                      <a:lvl4pPr marL="1371600" algn="l" rtl="0" eaLnBrk="1" latinLnBrk="0" hangingPunct="1">
                        <a:defRPr kumimoji="0" kern="1200">
                          <a:solidFill>
                            <a:schemeClr val="dk1"/>
                          </a:solidFill>
                          <a:latin typeface="Segoe UI"/>
                        </a:defRPr>
                      </a:lvl4pPr>
                      <a:lvl5pPr marL="1828800" algn="l" rtl="0" eaLnBrk="1" latinLnBrk="0" hangingPunct="1">
                        <a:defRPr kumimoji="0" kern="1200">
                          <a:solidFill>
                            <a:schemeClr val="dk1"/>
                          </a:solidFill>
                          <a:latin typeface="Segoe UI"/>
                        </a:defRPr>
                      </a:lvl5pPr>
                      <a:lvl6pPr marL="2286000" algn="l" rtl="0" eaLnBrk="1" latinLnBrk="0" hangingPunct="1">
                        <a:defRPr kumimoji="0" kern="1200">
                          <a:solidFill>
                            <a:schemeClr val="dk1"/>
                          </a:solidFill>
                          <a:latin typeface="Segoe UI"/>
                        </a:defRPr>
                      </a:lvl6pPr>
                      <a:lvl7pPr marL="2743200" algn="l" rtl="0" eaLnBrk="1" latinLnBrk="0" hangingPunct="1">
                        <a:defRPr kumimoji="0" kern="1200">
                          <a:solidFill>
                            <a:schemeClr val="dk1"/>
                          </a:solidFill>
                          <a:latin typeface="Segoe UI"/>
                        </a:defRPr>
                      </a:lvl7pPr>
                      <a:lvl8pPr marL="3200400" algn="l" rtl="0" eaLnBrk="1" latinLnBrk="0" hangingPunct="1">
                        <a:defRPr kumimoji="0" kern="1200">
                          <a:solidFill>
                            <a:schemeClr val="dk1"/>
                          </a:solidFill>
                          <a:latin typeface="Segoe UI"/>
                        </a:defRPr>
                      </a:lvl8pPr>
                      <a:lvl9pPr marL="3657600" algn="l" rtl="0" eaLnBrk="1" latinLnBrk="0" hangingPunct="1">
                        <a:defRPr kumimoji="0" kern="1200">
                          <a:solidFill>
                            <a:schemeClr val="dk1"/>
                          </a:solidFill>
                          <a:latin typeface="Segoe UI"/>
                        </a:defRPr>
                      </a:lvl9pPr>
                    </a:lstStyle>
                    <a:p>
                      <a:r>
                        <a:rPr lang="en-US" sz="1200" dirty="0">
                          <a:solidFill>
                            <a:schemeClr val="accent1">
                              <a:lumMod val="75000"/>
                            </a:schemeClr>
                          </a:solidFill>
                        </a:rPr>
                        <a:t>Wayne Jefferson</a:t>
                      </a:r>
                    </a:p>
                  </a:txBody>
                  <a:tcPr marL="69944" marR="69944" marT="34972" marB="34972">
                    <a:lnL w="12700" cmpd="sng">
                      <a:solidFill>
                        <a:srgbClr val="FF8C00"/>
                      </a:solidFill>
                    </a:lnL>
                    <a:lnR w="12700" cmpd="sng">
                      <a:solidFill>
                        <a:srgbClr val="FF8C00"/>
                      </a:solid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cxnSp>
        <p:nvCxnSpPr>
          <p:cNvPr id="160" name="Straight Arrow Connector 159"/>
          <p:cNvCxnSpPr/>
          <p:nvPr/>
        </p:nvCxnSpPr>
        <p:spPr>
          <a:xfrm flipH="1" flipV="1">
            <a:off x="4662616" y="4454804"/>
            <a:ext cx="570301" cy="3785"/>
          </a:xfrm>
          <a:prstGeom prst="straightConnector1">
            <a:avLst/>
          </a:prstGeom>
          <a:noFill/>
          <a:ln w="76200" cap="flat" cmpd="sng" algn="ctr">
            <a:solidFill>
              <a:srgbClr val="68217A">
                <a:lumMod val="60000"/>
                <a:lumOff val="40000"/>
              </a:srgbClr>
            </a:solidFill>
            <a:prstDash val="solid"/>
            <a:headEnd type="none" w="med" len="med"/>
            <a:tailEnd type="triangle" w="med" len="med"/>
          </a:ln>
          <a:effectLst/>
        </p:spPr>
      </p:cxnSp>
      <p:pic>
        <p:nvPicPr>
          <p:cNvPr id="161" name="Picture 1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1951" y="3146139"/>
            <a:ext cx="399383" cy="493028"/>
          </a:xfrm>
          <a:prstGeom prst="rect">
            <a:avLst/>
          </a:prstGeom>
        </p:spPr>
      </p:pic>
      <p:graphicFrame>
        <p:nvGraphicFramePr>
          <p:cNvPr id="162" name="Table 161"/>
          <p:cNvGraphicFramePr>
            <a:graphicFrameLocks noGrp="1"/>
          </p:cNvGraphicFramePr>
          <p:nvPr>
            <p:extLst>
              <p:ext uri="{D42A27DB-BD31-4B8C-83A1-F6EECF244321}">
                <p14:modId xmlns:p14="http://schemas.microsoft.com/office/powerpoint/2010/main" val="859496667"/>
              </p:ext>
            </p:extLst>
          </p:nvPr>
        </p:nvGraphicFramePr>
        <p:xfrm>
          <a:off x="6853355" y="4157324"/>
          <a:ext cx="2033983" cy="540125"/>
        </p:xfrm>
        <a:graphic>
          <a:graphicData uri="http://schemas.openxmlformats.org/drawingml/2006/table">
            <a:tbl>
              <a:tblPr firstRow="1"/>
              <a:tblGrid>
                <a:gridCol w="2033983">
                  <a:extLst>
                    <a:ext uri="{9D8B030D-6E8A-4147-A177-3AD203B41FA5}">
                      <a16:colId xmlns:a16="http://schemas.microsoft.com/office/drawing/2014/main" val="20000"/>
                    </a:ext>
                  </a:extLst>
                </a:gridCol>
              </a:tblGrid>
              <a:tr h="256462">
                <a:tc>
                  <a:txBody>
                    <a:bodyPr/>
                    <a:lstStyle>
                      <a:lvl1pPr marL="0" algn="l" rtl="0" eaLnBrk="1" latinLnBrk="0" hangingPunct="1">
                        <a:defRPr kumimoji="0" b="1" kern="1200">
                          <a:solidFill>
                            <a:schemeClr val="lt1"/>
                          </a:solidFill>
                          <a:latin typeface="Segoe UI"/>
                        </a:defRPr>
                      </a:lvl1pPr>
                      <a:lvl2pPr marL="457200" algn="l" rtl="0" eaLnBrk="1" latinLnBrk="0" hangingPunct="1">
                        <a:defRPr kumimoji="0" b="1" kern="1200">
                          <a:solidFill>
                            <a:schemeClr val="lt1"/>
                          </a:solidFill>
                          <a:latin typeface="Segoe UI"/>
                        </a:defRPr>
                      </a:lvl2pPr>
                      <a:lvl3pPr marL="914400" algn="l" rtl="0" eaLnBrk="1" latinLnBrk="0" hangingPunct="1">
                        <a:defRPr kumimoji="0" b="1" kern="1200">
                          <a:solidFill>
                            <a:schemeClr val="lt1"/>
                          </a:solidFill>
                          <a:latin typeface="Segoe UI"/>
                        </a:defRPr>
                      </a:lvl3pPr>
                      <a:lvl4pPr marL="1371600" algn="l" rtl="0" eaLnBrk="1" latinLnBrk="0" hangingPunct="1">
                        <a:defRPr kumimoji="0" b="1" kern="1200">
                          <a:solidFill>
                            <a:schemeClr val="lt1"/>
                          </a:solidFill>
                          <a:latin typeface="Segoe UI"/>
                        </a:defRPr>
                      </a:lvl4pPr>
                      <a:lvl5pPr marL="1828800" algn="l" rtl="0" eaLnBrk="1" latinLnBrk="0" hangingPunct="1">
                        <a:defRPr kumimoji="0" b="1" kern="1200">
                          <a:solidFill>
                            <a:schemeClr val="lt1"/>
                          </a:solidFill>
                          <a:latin typeface="Segoe UI"/>
                        </a:defRPr>
                      </a:lvl5pPr>
                      <a:lvl6pPr marL="2286000" algn="l" rtl="0" eaLnBrk="1" latinLnBrk="0" hangingPunct="1">
                        <a:defRPr kumimoji="0" b="1" kern="1200">
                          <a:solidFill>
                            <a:schemeClr val="lt1"/>
                          </a:solidFill>
                          <a:latin typeface="Segoe UI"/>
                        </a:defRPr>
                      </a:lvl6pPr>
                      <a:lvl7pPr marL="2743200" algn="l" rtl="0" eaLnBrk="1" latinLnBrk="0" hangingPunct="1">
                        <a:defRPr kumimoji="0" b="1" kern="1200">
                          <a:solidFill>
                            <a:schemeClr val="lt1"/>
                          </a:solidFill>
                          <a:latin typeface="Segoe UI"/>
                        </a:defRPr>
                      </a:lvl7pPr>
                      <a:lvl8pPr marL="3200400" algn="l" rtl="0" eaLnBrk="1" latinLnBrk="0" hangingPunct="1">
                        <a:defRPr kumimoji="0" b="1" kern="1200">
                          <a:solidFill>
                            <a:schemeClr val="lt1"/>
                          </a:solidFill>
                          <a:latin typeface="Segoe UI"/>
                        </a:defRPr>
                      </a:lvl8pPr>
                      <a:lvl9pPr marL="3657600" algn="l" rtl="0" eaLnBrk="1" latinLnBrk="0" hangingPunct="1">
                        <a:defRPr kumimoji="0" b="1" kern="1200">
                          <a:solidFill>
                            <a:schemeClr val="lt1"/>
                          </a:solidFill>
                          <a:latin typeface="Segoe UI"/>
                        </a:defRPr>
                      </a:lvl9pPr>
                    </a:lstStyle>
                    <a:p>
                      <a:r>
                        <a:rPr lang="en-US" sz="1200" dirty="0"/>
                        <a:t>Name</a:t>
                      </a:r>
                    </a:p>
                  </a:txBody>
                  <a:tcPr marL="69944" marR="69944" marT="34972" marB="34972">
                    <a:lnL w="12700" cmpd="sng">
                      <a:solidFill>
                        <a:srgbClr val="FF8C00"/>
                      </a:solidFill>
                    </a:lnL>
                    <a:lnR w="12700" cmpd="sng">
                      <a:solidFill>
                        <a:srgbClr val="FF8C00"/>
                      </a:solid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8C00"/>
                    </a:solidFill>
                  </a:tcPr>
                </a:tc>
                <a:extLst>
                  <a:ext uri="{0D108BD9-81ED-4DB2-BD59-A6C34878D82A}">
                    <a16:rowId xmlns:a16="http://schemas.microsoft.com/office/drawing/2014/main" val="10000"/>
                  </a:ext>
                </a:extLst>
              </a:tr>
              <a:tr h="283663">
                <a:tc>
                  <a:txBody>
                    <a:bodyPr/>
                    <a:lstStyle>
                      <a:lvl1pPr marL="0" algn="l" rtl="0" eaLnBrk="1" latinLnBrk="0" hangingPunct="1">
                        <a:defRPr kumimoji="0" kern="1200">
                          <a:solidFill>
                            <a:schemeClr val="dk1"/>
                          </a:solidFill>
                          <a:latin typeface="Segoe UI"/>
                        </a:defRPr>
                      </a:lvl1pPr>
                      <a:lvl2pPr marL="457200" algn="l" rtl="0" eaLnBrk="1" latinLnBrk="0" hangingPunct="1">
                        <a:defRPr kumimoji="0" kern="1200">
                          <a:solidFill>
                            <a:schemeClr val="dk1"/>
                          </a:solidFill>
                          <a:latin typeface="Segoe UI"/>
                        </a:defRPr>
                      </a:lvl2pPr>
                      <a:lvl3pPr marL="914400" algn="l" rtl="0" eaLnBrk="1" latinLnBrk="0" hangingPunct="1">
                        <a:defRPr kumimoji="0" kern="1200">
                          <a:solidFill>
                            <a:schemeClr val="dk1"/>
                          </a:solidFill>
                          <a:latin typeface="Segoe UI"/>
                        </a:defRPr>
                      </a:lvl3pPr>
                      <a:lvl4pPr marL="1371600" algn="l" rtl="0" eaLnBrk="1" latinLnBrk="0" hangingPunct="1">
                        <a:defRPr kumimoji="0" kern="1200">
                          <a:solidFill>
                            <a:schemeClr val="dk1"/>
                          </a:solidFill>
                          <a:latin typeface="Segoe UI"/>
                        </a:defRPr>
                      </a:lvl4pPr>
                      <a:lvl5pPr marL="1828800" algn="l" rtl="0" eaLnBrk="1" latinLnBrk="0" hangingPunct="1">
                        <a:defRPr kumimoji="0" kern="1200">
                          <a:solidFill>
                            <a:schemeClr val="dk1"/>
                          </a:solidFill>
                          <a:latin typeface="Segoe UI"/>
                        </a:defRPr>
                      </a:lvl5pPr>
                      <a:lvl6pPr marL="2286000" algn="l" rtl="0" eaLnBrk="1" latinLnBrk="0" hangingPunct="1">
                        <a:defRPr kumimoji="0" kern="1200">
                          <a:solidFill>
                            <a:schemeClr val="dk1"/>
                          </a:solidFill>
                          <a:latin typeface="Segoe UI"/>
                        </a:defRPr>
                      </a:lvl6pPr>
                      <a:lvl7pPr marL="2743200" algn="l" rtl="0" eaLnBrk="1" latinLnBrk="0" hangingPunct="1">
                        <a:defRPr kumimoji="0" kern="1200">
                          <a:solidFill>
                            <a:schemeClr val="dk1"/>
                          </a:solidFill>
                          <a:latin typeface="Segoe UI"/>
                        </a:defRPr>
                      </a:lvl7pPr>
                      <a:lvl8pPr marL="3200400" algn="l" rtl="0" eaLnBrk="1" latinLnBrk="0" hangingPunct="1">
                        <a:defRPr kumimoji="0" kern="1200">
                          <a:solidFill>
                            <a:schemeClr val="dk1"/>
                          </a:solidFill>
                          <a:latin typeface="Segoe UI"/>
                        </a:defRPr>
                      </a:lvl8pPr>
                      <a:lvl9pPr marL="3657600" algn="l" rtl="0" eaLnBrk="1" latinLnBrk="0" hangingPunct="1">
                        <a:defRPr kumimoji="0" kern="1200">
                          <a:solidFill>
                            <a:schemeClr val="dk1"/>
                          </a:solidFill>
                          <a:latin typeface="Segoe UI"/>
                        </a:defRPr>
                      </a:lvl9pPr>
                    </a:lstStyle>
                    <a:p>
                      <a:r>
                        <a:rPr lang="en-US" sz="1200" dirty="0">
                          <a:solidFill>
                            <a:schemeClr val="accent1">
                              <a:lumMod val="75000"/>
                            </a:schemeClr>
                          </a:solidFill>
                        </a:rPr>
                        <a:t>0x19ca706fbd9a</a:t>
                      </a:r>
                    </a:p>
                  </a:txBody>
                  <a:tcPr marL="69944" marR="69944" marT="34972" marB="34972">
                    <a:lnL w="12700" cmpd="sng">
                      <a:solidFill>
                        <a:srgbClr val="FF8C00"/>
                      </a:solidFill>
                    </a:lnL>
                    <a:lnR w="12700" cmpd="sng">
                      <a:solidFill>
                        <a:srgbClr val="FF8C00"/>
                      </a:solid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63" name="Rectangle 162"/>
          <p:cNvSpPr/>
          <p:nvPr/>
        </p:nvSpPr>
        <p:spPr bwMode="auto">
          <a:xfrm>
            <a:off x="6980642" y="3799707"/>
            <a:ext cx="1641712" cy="357615"/>
          </a:xfrm>
          <a:prstGeom prst="rect">
            <a:avLst/>
          </a:prstGeom>
          <a:noFill/>
          <a:ln w="10795" cap="flat" cmpd="sng" algn="ctr">
            <a:noFill/>
            <a:prstDash val="solid"/>
            <a:headEnd type="none" w="med" len="med"/>
            <a:tailEnd type="none" w="med" len="med"/>
          </a:ln>
          <a:effectLst/>
        </p:spPr>
        <p:txBody>
          <a:bodyPr vert="horz" wrap="square" lIns="0" tIns="35674" rIns="0" bIns="35674" numCol="1" rtlCol="0" anchor="b" anchorCtr="0" compatLnSpc="1">
            <a:prstTxWarp prst="textNoShape">
              <a:avLst/>
            </a:prstTxWarp>
          </a:bodyPr>
          <a:lstStyle/>
          <a:p>
            <a:pPr algn="ctr" defTabSz="713262" fontAlgn="base">
              <a:spcBef>
                <a:spcPct val="0"/>
              </a:spcBef>
              <a:spcAft>
                <a:spcPct val="0"/>
              </a:spcAft>
              <a:defRPr/>
            </a:pPr>
            <a:r>
              <a:rPr lang="en-US" sz="1377" i="1" kern="0" dirty="0">
                <a:solidFill>
                  <a:srgbClr val="2C2C2C"/>
                </a:solidFill>
                <a:latin typeface="Segoe UI"/>
                <a:cs typeface="Segoe UI Light" panose="020B0502040204020203" pitchFamily="34" charset="0"/>
              </a:rPr>
              <a:t>Result Set</a:t>
            </a:r>
          </a:p>
        </p:txBody>
      </p:sp>
      <p:sp>
        <p:nvSpPr>
          <p:cNvPr id="164" name="Rectangle 163"/>
          <p:cNvSpPr/>
          <p:nvPr/>
        </p:nvSpPr>
        <p:spPr bwMode="auto">
          <a:xfrm>
            <a:off x="2759927" y="3777851"/>
            <a:ext cx="1641712" cy="357615"/>
          </a:xfrm>
          <a:prstGeom prst="rect">
            <a:avLst/>
          </a:prstGeom>
          <a:noFill/>
          <a:ln w="10795" cap="flat" cmpd="sng" algn="ctr">
            <a:noFill/>
            <a:prstDash val="solid"/>
            <a:headEnd type="none" w="med" len="med"/>
            <a:tailEnd type="none" w="med" len="med"/>
          </a:ln>
          <a:effectLst/>
        </p:spPr>
        <p:txBody>
          <a:bodyPr vert="horz" wrap="square" lIns="0" tIns="35674" rIns="0" bIns="35674" numCol="1" rtlCol="0" anchor="b" anchorCtr="0" compatLnSpc="1">
            <a:prstTxWarp prst="textNoShape">
              <a:avLst/>
            </a:prstTxWarp>
          </a:bodyPr>
          <a:lstStyle/>
          <a:p>
            <a:pPr algn="ctr" defTabSz="713262" fontAlgn="base">
              <a:spcBef>
                <a:spcPct val="0"/>
              </a:spcBef>
              <a:spcAft>
                <a:spcPct val="0"/>
              </a:spcAft>
              <a:defRPr/>
            </a:pPr>
            <a:r>
              <a:rPr lang="en-US" sz="1377" i="1" kern="0" dirty="0">
                <a:solidFill>
                  <a:srgbClr val="2C2C2C"/>
                </a:solidFill>
                <a:latin typeface="Segoe UI"/>
                <a:cs typeface="Segoe UI Light" panose="020B0502040204020203" pitchFamily="34" charset="0"/>
              </a:rPr>
              <a:t>Result Set</a:t>
            </a:r>
          </a:p>
        </p:txBody>
      </p:sp>
      <p:sp>
        <p:nvSpPr>
          <p:cNvPr id="165" name="TextBox 164"/>
          <p:cNvSpPr txBox="1"/>
          <p:nvPr/>
        </p:nvSpPr>
        <p:spPr>
          <a:xfrm>
            <a:off x="2975254" y="2677098"/>
            <a:ext cx="1426385" cy="280718"/>
          </a:xfrm>
          <a:prstGeom prst="rect">
            <a:avLst/>
          </a:prstGeom>
          <a:noFill/>
        </p:spPr>
        <p:txBody>
          <a:bodyPr wrap="square" rtlCol="0">
            <a:spAutoFit/>
          </a:bodyPr>
          <a:lstStyle/>
          <a:p>
            <a:pPr algn="ctr" defTabSz="698889" fontAlgn="base">
              <a:spcBef>
                <a:spcPct val="0"/>
              </a:spcBef>
              <a:spcAft>
                <a:spcPct val="0"/>
              </a:spcAft>
            </a:pPr>
            <a:r>
              <a:rPr lang="en-US" sz="1224" b="1" dirty="0">
                <a:solidFill>
                  <a:srgbClr val="2C2C2C"/>
                </a:solidFill>
                <a:latin typeface="Segoe UI" charset="0"/>
                <a:ea typeface="MS PGothic" charset="0"/>
                <a:cs typeface="Segoe UI Light" panose="020B0502040204020203" pitchFamily="34" charset="0"/>
              </a:rPr>
              <a:t>Client</a:t>
            </a:r>
          </a:p>
        </p:txBody>
      </p:sp>
      <p:graphicFrame>
        <p:nvGraphicFramePr>
          <p:cNvPr id="166" name="Table 165"/>
          <p:cNvGraphicFramePr>
            <a:graphicFrameLocks noGrp="1"/>
          </p:cNvGraphicFramePr>
          <p:nvPr>
            <p:extLst>
              <p:ext uri="{D42A27DB-BD31-4B8C-83A1-F6EECF244321}">
                <p14:modId xmlns:p14="http://schemas.microsoft.com/office/powerpoint/2010/main" val="4157705901"/>
              </p:ext>
            </p:extLst>
          </p:nvPr>
        </p:nvGraphicFramePr>
        <p:xfrm>
          <a:off x="6558047" y="5031397"/>
          <a:ext cx="3858370" cy="512924"/>
        </p:xfrm>
        <a:graphic>
          <a:graphicData uri="http://schemas.openxmlformats.org/drawingml/2006/table">
            <a:tbl>
              <a:tblPr firstRow="1"/>
              <a:tblGrid>
                <a:gridCol w="1450164">
                  <a:extLst>
                    <a:ext uri="{9D8B030D-6E8A-4147-A177-3AD203B41FA5}">
                      <a16:colId xmlns:a16="http://schemas.microsoft.com/office/drawing/2014/main" val="20000"/>
                    </a:ext>
                  </a:extLst>
                </a:gridCol>
                <a:gridCol w="1390310">
                  <a:extLst>
                    <a:ext uri="{9D8B030D-6E8A-4147-A177-3AD203B41FA5}">
                      <a16:colId xmlns:a16="http://schemas.microsoft.com/office/drawing/2014/main" val="20001"/>
                    </a:ext>
                  </a:extLst>
                </a:gridCol>
                <a:gridCol w="1017896">
                  <a:extLst>
                    <a:ext uri="{9D8B030D-6E8A-4147-A177-3AD203B41FA5}">
                      <a16:colId xmlns:a16="http://schemas.microsoft.com/office/drawing/2014/main" val="20002"/>
                    </a:ext>
                  </a:extLst>
                </a:gridCol>
              </a:tblGrid>
              <a:tr h="256462">
                <a:tc>
                  <a:txBody>
                    <a:bodyPr/>
                    <a:lstStyle>
                      <a:lvl1pPr marL="0" algn="l" rtl="0" eaLnBrk="1" latinLnBrk="0" hangingPunct="1">
                        <a:defRPr kumimoji="0" b="1" kern="1200">
                          <a:solidFill>
                            <a:schemeClr val="lt1"/>
                          </a:solidFill>
                          <a:latin typeface="Segoe UI"/>
                        </a:defRPr>
                      </a:lvl1pPr>
                      <a:lvl2pPr marL="457200" algn="l" rtl="0" eaLnBrk="1" latinLnBrk="0" hangingPunct="1">
                        <a:defRPr kumimoji="0" b="1" kern="1200">
                          <a:solidFill>
                            <a:schemeClr val="lt1"/>
                          </a:solidFill>
                          <a:latin typeface="Segoe UI"/>
                        </a:defRPr>
                      </a:lvl2pPr>
                      <a:lvl3pPr marL="914400" algn="l" rtl="0" eaLnBrk="1" latinLnBrk="0" hangingPunct="1">
                        <a:defRPr kumimoji="0" b="1" kern="1200">
                          <a:solidFill>
                            <a:schemeClr val="lt1"/>
                          </a:solidFill>
                          <a:latin typeface="Segoe UI"/>
                        </a:defRPr>
                      </a:lvl3pPr>
                      <a:lvl4pPr marL="1371600" algn="l" rtl="0" eaLnBrk="1" latinLnBrk="0" hangingPunct="1">
                        <a:defRPr kumimoji="0" b="1" kern="1200">
                          <a:solidFill>
                            <a:schemeClr val="lt1"/>
                          </a:solidFill>
                          <a:latin typeface="Segoe UI"/>
                        </a:defRPr>
                      </a:lvl4pPr>
                      <a:lvl5pPr marL="1828800" algn="l" rtl="0" eaLnBrk="1" latinLnBrk="0" hangingPunct="1">
                        <a:defRPr kumimoji="0" b="1" kern="1200">
                          <a:solidFill>
                            <a:schemeClr val="lt1"/>
                          </a:solidFill>
                          <a:latin typeface="Segoe UI"/>
                        </a:defRPr>
                      </a:lvl5pPr>
                      <a:lvl6pPr marL="2286000" algn="l" rtl="0" eaLnBrk="1" latinLnBrk="0" hangingPunct="1">
                        <a:defRPr kumimoji="0" b="1" kern="1200">
                          <a:solidFill>
                            <a:schemeClr val="lt1"/>
                          </a:solidFill>
                          <a:latin typeface="Segoe UI"/>
                        </a:defRPr>
                      </a:lvl6pPr>
                      <a:lvl7pPr marL="2743200" algn="l" rtl="0" eaLnBrk="1" latinLnBrk="0" hangingPunct="1">
                        <a:defRPr kumimoji="0" b="1" kern="1200">
                          <a:solidFill>
                            <a:schemeClr val="lt1"/>
                          </a:solidFill>
                          <a:latin typeface="Segoe UI"/>
                        </a:defRPr>
                      </a:lvl7pPr>
                      <a:lvl8pPr marL="3200400" algn="l" rtl="0" eaLnBrk="1" latinLnBrk="0" hangingPunct="1">
                        <a:defRPr kumimoji="0" b="1" kern="1200">
                          <a:solidFill>
                            <a:schemeClr val="lt1"/>
                          </a:solidFill>
                          <a:latin typeface="Segoe UI"/>
                        </a:defRPr>
                      </a:lvl8pPr>
                      <a:lvl9pPr marL="3657600" algn="l" rtl="0" eaLnBrk="1" latinLnBrk="0" hangingPunct="1">
                        <a:defRPr kumimoji="0" b="1" kern="1200">
                          <a:solidFill>
                            <a:schemeClr val="lt1"/>
                          </a:solidFill>
                          <a:latin typeface="Segoe UI"/>
                        </a:defRPr>
                      </a:lvl9pPr>
                    </a:lstStyle>
                    <a:p>
                      <a:r>
                        <a:rPr lang="en-US" sz="1200" dirty="0"/>
                        <a:t>Name</a:t>
                      </a:r>
                    </a:p>
                  </a:txBody>
                  <a:tcPr marL="69944" marR="69944" marT="34972" marB="34972">
                    <a:lnL w="12700" cmpd="sng">
                      <a:solidFill>
                        <a:srgbClr val="FF8C00"/>
                      </a:solidFill>
                    </a:lnL>
                    <a:lnR>
                      <a:no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8C00"/>
                    </a:solidFill>
                  </a:tcPr>
                </a:tc>
                <a:tc>
                  <a:txBody>
                    <a:bodyPr/>
                    <a:lstStyle>
                      <a:lvl1pPr marL="0" algn="l" rtl="0" eaLnBrk="1" latinLnBrk="0" hangingPunct="1">
                        <a:defRPr kumimoji="0" b="1" kern="1200">
                          <a:solidFill>
                            <a:schemeClr val="lt1"/>
                          </a:solidFill>
                          <a:latin typeface="Segoe UI"/>
                        </a:defRPr>
                      </a:lvl1pPr>
                      <a:lvl2pPr marL="457200" algn="l" rtl="0" eaLnBrk="1" latinLnBrk="0" hangingPunct="1">
                        <a:defRPr kumimoji="0" b="1" kern="1200">
                          <a:solidFill>
                            <a:schemeClr val="lt1"/>
                          </a:solidFill>
                          <a:latin typeface="Segoe UI"/>
                        </a:defRPr>
                      </a:lvl2pPr>
                      <a:lvl3pPr marL="914400" algn="l" rtl="0" eaLnBrk="1" latinLnBrk="0" hangingPunct="1">
                        <a:defRPr kumimoji="0" b="1" kern="1200">
                          <a:solidFill>
                            <a:schemeClr val="lt1"/>
                          </a:solidFill>
                          <a:latin typeface="Segoe UI"/>
                        </a:defRPr>
                      </a:lvl3pPr>
                      <a:lvl4pPr marL="1371600" algn="l" rtl="0" eaLnBrk="1" latinLnBrk="0" hangingPunct="1">
                        <a:defRPr kumimoji="0" b="1" kern="1200">
                          <a:solidFill>
                            <a:schemeClr val="lt1"/>
                          </a:solidFill>
                          <a:latin typeface="Segoe UI"/>
                        </a:defRPr>
                      </a:lvl4pPr>
                      <a:lvl5pPr marL="1828800" algn="l" rtl="0" eaLnBrk="1" latinLnBrk="0" hangingPunct="1">
                        <a:defRPr kumimoji="0" b="1" kern="1200">
                          <a:solidFill>
                            <a:schemeClr val="lt1"/>
                          </a:solidFill>
                          <a:latin typeface="Segoe UI"/>
                        </a:defRPr>
                      </a:lvl5pPr>
                      <a:lvl6pPr marL="2286000" algn="l" rtl="0" eaLnBrk="1" latinLnBrk="0" hangingPunct="1">
                        <a:defRPr kumimoji="0" b="1" kern="1200">
                          <a:solidFill>
                            <a:schemeClr val="lt1"/>
                          </a:solidFill>
                          <a:latin typeface="Segoe UI"/>
                        </a:defRPr>
                      </a:lvl6pPr>
                      <a:lvl7pPr marL="2743200" algn="l" rtl="0" eaLnBrk="1" latinLnBrk="0" hangingPunct="1">
                        <a:defRPr kumimoji="0" b="1" kern="1200">
                          <a:solidFill>
                            <a:schemeClr val="lt1"/>
                          </a:solidFill>
                          <a:latin typeface="Segoe UI"/>
                        </a:defRPr>
                      </a:lvl7pPr>
                      <a:lvl8pPr marL="3200400" algn="l" rtl="0" eaLnBrk="1" latinLnBrk="0" hangingPunct="1">
                        <a:defRPr kumimoji="0" b="1" kern="1200">
                          <a:solidFill>
                            <a:schemeClr val="lt1"/>
                          </a:solidFill>
                          <a:latin typeface="Segoe UI"/>
                        </a:defRPr>
                      </a:lvl8pPr>
                      <a:lvl9pPr marL="3657600" algn="l" rtl="0" eaLnBrk="1" latinLnBrk="0" hangingPunct="1">
                        <a:defRPr kumimoji="0" b="1" kern="1200">
                          <a:solidFill>
                            <a:schemeClr val="lt1"/>
                          </a:solidFill>
                          <a:latin typeface="Segoe UI"/>
                        </a:defRPr>
                      </a:lvl9pPr>
                    </a:lstStyle>
                    <a:p>
                      <a:r>
                        <a:rPr lang="en-US" sz="1200" dirty="0"/>
                        <a:t>SSN</a:t>
                      </a:r>
                    </a:p>
                  </a:txBody>
                  <a:tcPr marL="69944" marR="69944" marT="34972" marB="34972">
                    <a:lnL>
                      <a:noFill/>
                    </a:lnL>
                    <a:lnR>
                      <a:no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8C00"/>
                    </a:solidFill>
                  </a:tcPr>
                </a:tc>
                <a:tc>
                  <a:txBody>
                    <a:bodyPr/>
                    <a:lstStyle>
                      <a:lvl1pPr marL="0" algn="l" rtl="0" eaLnBrk="1" latinLnBrk="0" hangingPunct="1">
                        <a:defRPr kumimoji="0" b="1" kern="1200">
                          <a:solidFill>
                            <a:schemeClr val="lt1"/>
                          </a:solidFill>
                          <a:latin typeface="Segoe UI"/>
                        </a:defRPr>
                      </a:lvl1pPr>
                      <a:lvl2pPr marL="457200" algn="l" rtl="0" eaLnBrk="1" latinLnBrk="0" hangingPunct="1">
                        <a:defRPr kumimoji="0" b="1" kern="1200">
                          <a:solidFill>
                            <a:schemeClr val="lt1"/>
                          </a:solidFill>
                          <a:latin typeface="Segoe UI"/>
                        </a:defRPr>
                      </a:lvl2pPr>
                      <a:lvl3pPr marL="914400" algn="l" rtl="0" eaLnBrk="1" latinLnBrk="0" hangingPunct="1">
                        <a:defRPr kumimoji="0" b="1" kern="1200">
                          <a:solidFill>
                            <a:schemeClr val="lt1"/>
                          </a:solidFill>
                          <a:latin typeface="Segoe UI"/>
                        </a:defRPr>
                      </a:lvl3pPr>
                      <a:lvl4pPr marL="1371600" algn="l" rtl="0" eaLnBrk="1" latinLnBrk="0" hangingPunct="1">
                        <a:defRPr kumimoji="0" b="1" kern="1200">
                          <a:solidFill>
                            <a:schemeClr val="lt1"/>
                          </a:solidFill>
                          <a:latin typeface="Segoe UI"/>
                        </a:defRPr>
                      </a:lvl4pPr>
                      <a:lvl5pPr marL="1828800" algn="l" rtl="0" eaLnBrk="1" latinLnBrk="0" hangingPunct="1">
                        <a:defRPr kumimoji="0" b="1" kern="1200">
                          <a:solidFill>
                            <a:schemeClr val="lt1"/>
                          </a:solidFill>
                          <a:latin typeface="Segoe UI"/>
                        </a:defRPr>
                      </a:lvl5pPr>
                      <a:lvl6pPr marL="2286000" algn="l" rtl="0" eaLnBrk="1" latinLnBrk="0" hangingPunct="1">
                        <a:defRPr kumimoji="0" b="1" kern="1200">
                          <a:solidFill>
                            <a:schemeClr val="lt1"/>
                          </a:solidFill>
                          <a:latin typeface="Segoe UI"/>
                        </a:defRPr>
                      </a:lvl6pPr>
                      <a:lvl7pPr marL="2743200" algn="l" rtl="0" eaLnBrk="1" latinLnBrk="0" hangingPunct="1">
                        <a:defRPr kumimoji="0" b="1" kern="1200">
                          <a:solidFill>
                            <a:schemeClr val="lt1"/>
                          </a:solidFill>
                          <a:latin typeface="Segoe UI"/>
                        </a:defRPr>
                      </a:lvl7pPr>
                      <a:lvl8pPr marL="3200400" algn="l" rtl="0" eaLnBrk="1" latinLnBrk="0" hangingPunct="1">
                        <a:defRPr kumimoji="0" b="1" kern="1200">
                          <a:solidFill>
                            <a:schemeClr val="lt1"/>
                          </a:solidFill>
                          <a:latin typeface="Segoe UI"/>
                        </a:defRPr>
                      </a:lvl8pPr>
                      <a:lvl9pPr marL="3657600" algn="l" rtl="0" eaLnBrk="1" latinLnBrk="0" hangingPunct="1">
                        <a:defRPr kumimoji="0" b="1" kern="1200">
                          <a:solidFill>
                            <a:schemeClr val="lt1"/>
                          </a:solidFill>
                          <a:latin typeface="Segoe UI"/>
                        </a:defRPr>
                      </a:lvl9pPr>
                    </a:lstStyle>
                    <a:p>
                      <a:r>
                        <a:rPr lang="en-US" sz="1200" dirty="0"/>
                        <a:t>Country</a:t>
                      </a:r>
                    </a:p>
                  </a:txBody>
                  <a:tcPr marL="69944" marR="69944" marT="34972" marB="34972">
                    <a:lnL>
                      <a:noFill/>
                    </a:lnL>
                    <a:lnR w="12700" cmpd="sng">
                      <a:solidFill>
                        <a:srgbClr val="FF8C00"/>
                      </a:solid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8C00"/>
                    </a:solidFill>
                  </a:tcPr>
                </a:tc>
                <a:extLst>
                  <a:ext uri="{0D108BD9-81ED-4DB2-BD59-A6C34878D82A}">
                    <a16:rowId xmlns:a16="http://schemas.microsoft.com/office/drawing/2014/main" val="10000"/>
                  </a:ext>
                </a:extLst>
              </a:tr>
              <a:tr h="256462">
                <a:tc>
                  <a:txBody>
                    <a:bodyPr/>
                    <a:lstStyle>
                      <a:lvl1pPr marL="0" algn="l" rtl="0" eaLnBrk="1" latinLnBrk="0" hangingPunct="1">
                        <a:defRPr kumimoji="0" kern="1200">
                          <a:solidFill>
                            <a:schemeClr val="dk1"/>
                          </a:solidFill>
                          <a:latin typeface="Segoe UI"/>
                        </a:defRPr>
                      </a:lvl1pPr>
                      <a:lvl2pPr marL="457200" algn="l" rtl="0" eaLnBrk="1" latinLnBrk="0" hangingPunct="1">
                        <a:defRPr kumimoji="0" kern="1200">
                          <a:solidFill>
                            <a:schemeClr val="dk1"/>
                          </a:solidFill>
                          <a:latin typeface="Segoe UI"/>
                        </a:defRPr>
                      </a:lvl2pPr>
                      <a:lvl3pPr marL="914400" algn="l" rtl="0" eaLnBrk="1" latinLnBrk="0" hangingPunct="1">
                        <a:defRPr kumimoji="0" kern="1200">
                          <a:solidFill>
                            <a:schemeClr val="dk1"/>
                          </a:solidFill>
                          <a:latin typeface="Segoe UI"/>
                        </a:defRPr>
                      </a:lvl3pPr>
                      <a:lvl4pPr marL="1371600" algn="l" rtl="0" eaLnBrk="1" latinLnBrk="0" hangingPunct="1">
                        <a:defRPr kumimoji="0" kern="1200">
                          <a:solidFill>
                            <a:schemeClr val="dk1"/>
                          </a:solidFill>
                          <a:latin typeface="Segoe UI"/>
                        </a:defRPr>
                      </a:lvl4pPr>
                      <a:lvl5pPr marL="1828800" algn="l" rtl="0" eaLnBrk="1" latinLnBrk="0" hangingPunct="1">
                        <a:defRPr kumimoji="0" kern="1200">
                          <a:solidFill>
                            <a:schemeClr val="dk1"/>
                          </a:solidFill>
                          <a:latin typeface="Segoe UI"/>
                        </a:defRPr>
                      </a:lvl5pPr>
                      <a:lvl6pPr marL="2286000" algn="l" rtl="0" eaLnBrk="1" latinLnBrk="0" hangingPunct="1">
                        <a:defRPr kumimoji="0" kern="1200">
                          <a:solidFill>
                            <a:schemeClr val="dk1"/>
                          </a:solidFill>
                          <a:latin typeface="Segoe UI"/>
                        </a:defRPr>
                      </a:lvl6pPr>
                      <a:lvl7pPr marL="2743200" algn="l" rtl="0" eaLnBrk="1" latinLnBrk="0" hangingPunct="1">
                        <a:defRPr kumimoji="0" kern="1200">
                          <a:solidFill>
                            <a:schemeClr val="dk1"/>
                          </a:solidFill>
                          <a:latin typeface="Segoe UI"/>
                        </a:defRPr>
                      </a:lvl7pPr>
                      <a:lvl8pPr marL="3200400" algn="l" rtl="0" eaLnBrk="1" latinLnBrk="0" hangingPunct="1">
                        <a:defRPr kumimoji="0" kern="1200">
                          <a:solidFill>
                            <a:schemeClr val="dk1"/>
                          </a:solidFill>
                          <a:latin typeface="Segoe UI"/>
                        </a:defRPr>
                      </a:lvl8pPr>
                      <a:lvl9pPr marL="3657600" algn="l" rtl="0" eaLnBrk="1" latinLnBrk="0" hangingPunct="1">
                        <a:defRPr kumimoji="0" kern="1200">
                          <a:solidFill>
                            <a:schemeClr val="dk1"/>
                          </a:solidFill>
                          <a:latin typeface="Segoe UI"/>
                        </a:defRPr>
                      </a:lvl9pPr>
                    </a:lstStyle>
                    <a:p>
                      <a:r>
                        <a:rPr lang="en-US" sz="1200" dirty="0">
                          <a:solidFill>
                            <a:schemeClr val="accent1">
                              <a:lumMod val="75000"/>
                            </a:schemeClr>
                          </a:solidFill>
                        </a:rPr>
                        <a:t>0x19ca706fbd9a</a:t>
                      </a:r>
                    </a:p>
                  </a:txBody>
                  <a:tcPr marL="69944" marR="69944" marT="34972" marB="34972">
                    <a:lnL w="12700" cmpd="sng">
                      <a:solidFill>
                        <a:srgbClr val="FF8C00"/>
                      </a:solidFill>
                    </a:lnL>
                    <a:lnR>
                      <a:no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FFFF"/>
                    </a:solidFill>
                  </a:tcPr>
                </a:tc>
                <a:tc>
                  <a:txBody>
                    <a:bodyPr/>
                    <a:lstStyle>
                      <a:lvl1pPr marL="0" algn="l" rtl="0" eaLnBrk="1" latinLnBrk="0" hangingPunct="1">
                        <a:defRPr kumimoji="0" kern="1200">
                          <a:solidFill>
                            <a:schemeClr val="dk1"/>
                          </a:solidFill>
                          <a:latin typeface="Segoe UI"/>
                        </a:defRPr>
                      </a:lvl1pPr>
                      <a:lvl2pPr marL="457200" algn="l" rtl="0" eaLnBrk="1" latinLnBrk="0" hangingPunct="1">
                        <a:defRPr kumimoji="0" kern="1200">
                          <a:solidFill>
                            <a:schemeClr val="dk1"/>
                          </a:solidFill>
                          <a:latin typeface="Segoe UI"/>
                        </a:defRPr>
                      </a:lvl2pPr>
                      <a:lvl3pPr marL="914400" algn="l" rtl="0" eaLnBrk="1" latinLnBrk="0" hangingPunct="1">
                        <a:defRPr kumimoji="0" kern="1200">
                          <a:solidFill>
                            <a:schemeClr val="dk1"/>
                          </a:solidFill>
                          <a:latin typeface="Segoe UI"/>
                        </a:defRPr>
                      </a:lvl3pPr>
                      <a:lvl4pPr marL="1371600" algn="l" rtl="0" eaLnBrk="1" latinLnBrk="0" hangingPunct="1">
                        <a:defRPr kumimoji="0" kern="1200">
                          <a:solidFill>
                            <a:schemeClr val="dk1"/>
                          </a:solidFill>
                          <a:latin typeface="Segoe UI"/>
                        </a:defRPr>
                      </a:lvl4pPr>
                      <a:lvl5pPr marL="1828800" algn="l" rtl="0" eaLnBrk="1" latinLnBrk="0" hangingPunct="1">
                        <a:defRPr kumimoji="0" kern="1200">
                          <a:solidFill>
                            <a:schemeClr val="dk1"/>
                          </a:solidFill>
                          <a:latin typeface="Segoe UI"/>
                        </a:defRPr>
                      </a:lvl5pPr>
                      <a:lvl6pPr marL="2286000" algn="l" rtl="0" eaLnBrk="1" latinLnBrk="0" hangingPunct="1">
                        <a:defRPr kumimoji="0" kern="1200">
                          <a:solidFill>
                            <a:schemeClr val="dk1"/>
                          </a:solidFill>
                          <a:latin typeface="Segoe UI"/>
                        </a:defRPr>
                      </a:lvl6pPr>
                      <a:lvl7pPr marL="2743200" algn="l" rtl="0" eaLnBrk="1" latinLnBrk="0" hangingPunct="1">
                        <a:defRPr kumimoji="0" kern="1200">
                          <a:solidFill>
                            <a:schemeClr val="dk1"/>
                          </a:solidFill>
                          <a:latin typeface="Segoe UI"/>
                        </a:defRPr>
                      </a:lvl7pPr>
                      <a:lvl8pPr marL="3200400" algn="l" rtl="0" eaLnBrk="1" latinLnBrk="0" hangingPunct="1">
                        <a:defRPr kumimoji="0" kern="1200">
                          <a:solidFill>
                            <a:schemeClr val="dk1"/>
                          </a:solidFill>
                          <a:latin typeface="Segoe UI"/>
                        </a:defRPr>
                      </a:lvl8pPr>
                      <a:lvl9pPr marL="3657600" algn="l" rtl="0" eaLnBrk="1" latinLnBrk="0" hangingPunct="1">
                        <a:defRPr kumimoji="0" kern="1200">
                          <a:solidFill>
                            <a:schemeClr val="dk1"/>
                          </a:solidFill>
                          <a:latin typeface="Segoe UI"/>
                        </a:defRPr>
                      </a:lvl9pPr>
                    </a:lstStyle>
                    <a:p>
                      <a:r>
                        <a:rPr lang="en-US" sz="1200" dirty="0">
                          <a:solidFill>
                            <a:schemeClr val="accent1">
                              <a:lumMod val="75000"/>
                            </a:schemeClr>
                          </a:solidFill>
                        </a:rPr>
                        <a:t>0x7ff654ae6d</a:t>
                      </a:r>
                    </a:p>
                  </a:txBody>
                  <a:tcPr marL="69944" marR="69944" marT="34972" marB="34972">
                    <a:lnL>
                      <a:noFill/>
                    </a:lnL>
                    <a:lnR>
                      <a:no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FFFF"/>
                    </a:solidFill>
                  </a:tcPr>
                </a:tc>
                <a:tc>
                  <a:txBody>
                    <a:bodyPr/>
                    <a:lstStyle>
                      <a:lvl1pPr marL="0" algn="l" rtl="0" eaLnBrk="1" latinLnBrk="0" hangingPunct="1">
                        <a:defRPr kumimoji="0" kern="1200">
                          <a:solidFill>
                            <a:schemeClr val="dk1"/>
                          </a:solidFill>
                          <a:latin typeface="Segoe UI"/>
                        </a:defRPr>
                      </a:lvl1pPr>
                      <a:lvl2pPr marL="457200" algn="l" rtl="0" eaLnBrk="1" latinLnBrk="0" hangingPunct="1">
                        <a:defRPr kumimoji="0" kern="1200">
                          <a:solidFill>
                            <a:schemeClr val="dk1"/>
                          </a:solidFill>
                          <a:latin typeface="Segoe UI"/>
                        </a:defRPr>
                      </a:lvl2pPr>
                      <a:lvl3pPr marL="914400" algn="l" rtl="0" eaLnBrk="1" latinLnBrk="0" hangingPunct="1">
                        <a:defRPr kumimoji="0" kern="1200">
                          <a:solidFill>
                            <a:schemeClr val="dk1"/>
                          </a:solidFill>
                          <a:latin typeface="Segoe UI"/>
                        </a:defRPr>
                      </a:lvl3pPr>
                      <a:lvl4pPr marL="1371600" algn="l" rtl="0" eaLnBrk="1" latinLnBrk="0" hangingPunct="1">
                        <a:defRPr kumimoji="0" kern="1200">
                          <a:solidFill>
                            <a:schemeClr val="dk1"/>
                          </a:solidFill>
                          <a:latin typeface="Segoe UI"/>
                        </a:defRPr>
                      </a:lvl4pPr>
                      <a:lvl5pPr marL="1828800" algn="l" rtl="0" eaLnBrk="1" latinLnBrk="0" hangingPunct="1">
                        <a:defRPr kumimoji="0" kern="1200">
                          <a:solidFill>
                            <a:schemeClr val="dk1"/>
                          </a:solidFill>
                          <a:latin typeface="Segoe UI"/>
                        </a:defRPr>
                      </a:lvl5pPr>
                      <a:lvl6pPr marL="2286000" algn="l" rtl="0" eaLnBrk="1" latinLnBrk="0" hangingPunct="1">
                        <a:defRPr kumimoji="0" kern="1200">
                          <a:solidFill>
                            <a:schemeClr val="dk1"/>
                          </a:solidFill>
                          <a:latin typeface="Segoe UI"/>
                        </a:defRPr>
                      </a:lvl6pPr>
                      <a:lvl7pPr marL="2743200" algn="l" rtl="0" eaLnBrk="1" latinLnBrk="0" hangingPunct="1">
                        <a:defRPr kumimoji="0" kern="1200">
                          <a:solidFill>
                            <a:schemeClr val="dk1"/>
                          </a:solidFill>
                          <a:latin typeface="Segoe UI"/>
                        </a:defRPr>
                      </a:lvl7pPr>
                      <a:lvl8pPr marL="3200400" algn="l" rtl="0" eaLnBrk="1" latinLnBrk="0" hangingPunct="1">
                        <a:defRPr kumimoji="0" kern="1200">
                          <a:solidFill>
                            <a:schemeClr val="dk1"/>
                          </a:solidFill>
                          <a:latin typeface="Segoe UI"/>
                        </a:defRPr>
                      </a:lvl8pPr>
                      <a:lvl9pPr marL="3657600" algn="l" rtl="0" eaLnBrk="1" latinLnBrk="0" hangingPunct="1">
                        <a:defRPr kumimoji="0" kern="1200">
                          <a:solidFill>
                            <a:schemeClr val="dk1"/>
                          </a:solidFill>
                          <a:latin typeface="Segoe UI"/>
                        </a:defRPr>
                      </a:lvl9pPr>
                    </a:lstStyle>
                    <a:p>
                      <a:r>
                        <a:rPr lang="en-US" sz="1200" dirty="0">
                          <a:solidFill>
                            <a:schemeClr val="accent1">
                              <a:lumMod val="75000"/>
                            </a:schemeClr>
                          </a:solidFill>
                        </a:rPr>
                        <a:t>USA</a:t>
                      </a:r>
                    </a:p>
                  </a:txBody>
                  <a:tcPr marL="69944" marR="69944" marT="34972" marB="34972">
                    <a:lnL>
                      <a:noFill/>
                    </a:lnL>
                    <a:lnR w="12700" cmpd="sng">
                      <a:solidFill>
                        <a:srgbClr val="FF8C00"/>
                      </a:solidFill>
                    </a:lnR>
                    <a:lnT w="12700" cmpd="sng">
                      <a:solidFill>
                        <a:srgbClr val="FF8C00"/>
                      </a:solidFill>
                    </a:lnT>
                    <a:lnB w="12700" cmpd="sng">
                      <a:solidFill>
                        <a:srgbClr val="FF8C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67" name="Rectangle 166"/>
          <p:cNvSpPr/>
          <p:nvPr/>
        </p:nvSpPr>
        <p:spPr bwMode="auto">
          <a:xfrm>
            <a:off x="7646080" y="4688462"/>
            <a:ext cx="1641712" cy="357615"/>
          </a:xfrm>
          <a:prstGeom prst="rect">
            <a:avLst/>
          </a:prstGeom>
          <a:noFill/>
          <a:ln w="10795" cap="flat" cmpd="sng" algn="ctr">
            <a:noFill/>
            <a:prstDash val="solid"/>
            <a:headEnd type="none" w="med" len="med"/>
            <a:tailEnd type="none" w="med" len="med"/>
          </a:ln>
          <a:effectLst/>
        </p:spPr>
        <p:txBody>
          <a:bodyPr vert="horz" wrap="square" lIns="0" tIns="35674" rIns="0" bIns="35674" numCol="1" rtlCol="0" anchor="b" anchorCtr="0" compatLnSpc="1">
            <a:prstTxWarp prst="textNoShape">
              <a:avLst/>
            </a:prstTxWarp>
          </a:bodyPr>
          <a:lstStyle/>
          <a:p>
            <a:pPr algn="ctr" defTabSz="713262" fontAlgn="base">
              <a:spcBef>
                <a:spcPct val="0"/>
              </a:spcBef>
              <a:spcAft>
                <a:spcPct val="0"/>
              </a:spcAft>
              <a:defRPr/>
            </a:pPr>
            <a:r>
              <a:rPr lang="en-US" sz="1377" i="1" kern="0" dirty="0">
                <a:solidFill>
                  <a:srgbClr val="2C2C2C"/>
                </a:solidFill>
                <a:latin typeface="Segoe UI"/>
                <a:cs typeface="Segoe UI Light" panose="020B0502040204020203" pitchFamily="34" charset="0"/>
              </a:rPr>
              <a:t>dbo.Customers</a:t>
            </a:r>
          </a:p>
        </p:txBody>
      </p:sp>
      <p:sp>
        <p:nvSpPr>
          <p:cNvPr id="168" name="TextBox 167"/>
          <p:cNvSpPr txBox="1"/>
          <p:nvPr/>
        </p:nvSpPr>
        <p:spPr>
          <a:xfrm>
            <a:off x="7582321" y="5606731"/>
            <a:ext cx="854786" cy="280718"/>
          </a:xfrm>
          <a:prstGeom prst="rect">
            <a:avLst/>
          </a:prstGeom>
          <a:noFill/>
        </p:spPr>
        <p:txBody>
          <a:bodyPr wrap="none" rtlCol="0">
            <a:spAutoFit/>
          </a:bodyPr>
          <a:lstStyle/>
          <a:p>
            <a:pPr defTabSz="698889" fontAlgn="base">
              <a:spcBef>
                <a:spcPct val="0"/>
              </a:spcBef>
              <a:spcAft>
                <a:spcPct val="0"/>
              </a:spcAft>
            </a:pPr>
            <a:r>
              <a:rPr lang="en-US" sz="1224" i="1" dirty="0">
                <a:solidFill>
                  <a:srgbClr val="2C2C2C"/>
                </a:solidFill>
                <a:latin typeface="Segoe UI" charset="0"/>
                <a:ea typeface="MS PGothic" charset="0"/>
              </a:rPr>
              <a:t>ciphertext</a:t>
            </a:r>
          </a:p>
        </p:txBody>
      </p:sp>
      <p:grpSp>
        <p:nvGrpSpPr>
          <p:cNvPr id="169" name="Group 168"/>
          <p:cNvGrpSpPr/>
          <p:nvPr/>
        </p:nvGrpSpPr>
        <p:grpSpPr>
          <a:xfrm>
            <a:off x="6817175" y="2928756"/>
            <a:ext cx="4371274" cy="607519"/>
            <a:chOff x="6918960" y="2815707"/>
            <a:chExt cx="4148362" cy="794228"/>
          </a:xfrm>
        </p:grpSpPr>
        <p:sp>
          <p:nvSpPr>
            <p:cNvPr id="170" name="Rectangle 169"/>
            <p:cNvSpPr/>
            <p:nvPr/>
          </p:nvSpPr>
          <p:spPr>
            <a:xfrm>
              <a:off x="6918960" y="2815707"/>
              <a:ext cx="4148362" cy="551575"/>
            </a:xfrm>
            <a:prstGeom prst="rect">
              <a:avLst/>
            </a:prstGeom>
          </p:spPr>
          <p:txBody>
            <a:bodyPr wrap="square">
              <a:spAutoFit/>
            </a:bodyPr>
            <a:lstStyle/>
            <a:p>
              <a:pPr defTabSz="698889" fontAlgn="base">
                <a:spcBef>
                  <a:spcPct val="0"/>
                </a:spcBef>
                <a:spcAft>
                  <a:spcPct val="0"/>
                </a:spcAft>
              </a:pPr>
              <a:r>
                <a:rPr lang="en-US" sz="1071" dirty="0">
                  <a:solidFill>
                    <a:srgbClr val="A31515"/>
                  </a:solidFill>
                  <a:highlight>
                    <a:srgbClr val="FFFFFF"/>
                  </a:highlight>
                  <a:latin typeface="Consolas" panose="020B0609020204030204" pitchFamily="49" charset="0"/>
                  <a:ea typeface="MS PGothic" charset="0"/>
                </a:rPr>
                <a:t>"SELECT Name FROM Customers WHERE SSN = @SSN"</a:t>
              </a:r>
              <a:r>
                <a:rPr lang="en-US" sz="1071" dirty="0">
                  <a:solidFill>
                    <a:srgbClr val="000000"/>
                  </a:solidFill>
                  <a:highlight>
                    <a:srgbClr val="FFFFFF"/>
                  </a:highlight>
                  <a:latin typeface="Consolas" panose="020B0609020204030204" pitchFamily="49" charset="0"/>
                  <a:ea typeface="MS PGothic" charset="0"/>
                </a:rPr>
                <a:t>, </a:t>
              </a:r>
            </a:p>
            <a:p>
              <a:pPr defTabSz="698889" fontAlgn="base">
                <a:spcBef>
                  <a:spcPct val="0"/>
                </a:spcBef>
                <a:spcAft>
                  <a:spcPct val="0"/>
                </a:spcAft>
              </a:pPr>
              <a:r>
                <a:rPr lang="en-US" sz="1071" b="1" dirty="0">
                  <a:solidFill>
                    <a:srgbClr val="A31515"/>
                  </a:solidFill>
                  <a:highlight>
                    <a:srgbClr val="FFFFFF"/>
                  </a:highlight>
                  <a:latin typeface="Consolas" panose="020B0609020204030204" pitchFamily="49" charset="0"/>
                  <a:ea typeface="MS PGothic" charset="0"/>
                </a:rPr>
                <a:t>0x7ff654ae6d</a:t>
              </a:r>
              <a:endParaRPr lang="en-US" sz="1071" b="1" dirty="0">
                <a:solidFill>
                  <a:srgbClr val="000000"/>
                </a:solidFill>
                <a:highlight>
                  <a:srgbClr val="FFFFFF"/>
                </a:highlight>
                <a:latin typeface="Consolas" panose="020B0609020204030204" pitchFamily="49" charset="0"/>
                <a:ea typeface="MS PGothic" charset="0"/>
              </a:endParaRPr>
            </a:p>
          </p:txBody>
        </p:sp>
        <p:sp>
          <p:nvSpPr>
            <p:cNvPr id="171" name="TextBox 170"/>
            <p:cNvSpPr txBox="1"/>
            <p:nvPr/>
          </p:nvSpPr>
          <p:spPr>
            <a:xfrm>
              <a:off x="8303350" y="3242944"/>
              <a:ext cx="811196" cy="366991"/>
            </a:xfrm>
            <a:prstGeom prst="rect">
              <a:avLst/>
            </a:prstGeom>
            <a:noFill/>
          </p:spPr>
          <p:txBody>
            <a:bodyPr wrap="none" rtlCol="0">
              <a:spAutoFit/>
            </a:bodyPr>
            <a:lstStyle/>
            <a:p>
              <a:pPr defTabSz="698889" fontAlgn="base">
                <a:spcBef>
                  <a:spcPct val="0"/>
                </a:spcBef>
                <a:spcAft>
                  <a:spcPct val="0"/>
                </a:spcAft>
              </a:pPr>
              <a:r>
                <a:rPr lang="en-US" sz="1224" i="1" dirty="0">
                  <a:solidFill>
                    <a:srgbClr val="2C2C2C"/>
                  </a:solidFill>
                  <a:latin typeface="Segoe UI" charset="0"/>
                  <a:ea typeface="MS PGothic" charset="0"/>
                </a:rPr>
                <a:t>ciphertext</a:t>
              </a:r>
            </a:p>
          </p:txBody>
        </p:sp>
      </p:grpSp>
      <p:sp>
        <p:nvSpPr>
          <p:cNvPr id="172" name="Rectangle 171"/>
          <p:cNvSpPr/>
          <p:nvPr/>
        </p:nvSpPr>
        <p:spPr>
          <a:xfrm>
            <a:off x="1694441" y="2916839"/>
            <a:ext cx="3610102" cy="586699"/>
          </a:xfrm>
          <a:prstGeom prst="rect">
            <a:avLst/>
          </a:prstGeom>
          <a:ln>
            <a:noFill/>
          </a:ln>
        </p:spPr>
        <p:txBody>
          <a:bodyPr wrap="square">
            <a:spAutoFit/>
          </a:bodyPr>
          <a:lstStyle/>
          <a:p>
            <a:pPr defTabSz="698889" fontAlgn="base">
              <a:spcBef>
                <a:spcPct val="0"/>
              </a:spcBef>
              <a:spcAft>
                <a:spcPct val="0"/>
              </a:spcAft>
            </a:pPr>
            <a:r>
              <a:rPr lang="en-US" sz="1071" dirty="0">
                <a:solidFill>
                  <a:srgbClr val="A31515"/>
                </a:solidFill>
                <a:highlight>
                  <a:srgbClr val="FFFFFF"/>
                </a:highlight>
                <a:latin typeface="Consolas" panose="020B0609020204030204" pitchFamily="49" charset="0"/>
                <a:ea typeface="MS PGothic" charset="0"/>
              </a:rPr>
              <a:t>"SELECT Name FROM Customers WHERE SSN = @SSN"</a:t>
            </a:r>
            <a:r>
              <a:rPr lang="en-US" sz="1071" dirty="0">
                <a:solidFill>
                  <a:srgbClr val="000000"/>
                </a:solidFill>
                <a:highlight>
                  <a:srgbClr val="FFFFFF"/>
                </a:highlight>
                <a:latin typeface="Consolas" panose="020B0609020204030204" pitchFamily="49" charset="0"/>
                <a:ea typeface="MS PGothic" charset="0"/>
              </a:rPr>
              <a:t>,</a:t>
            </a:r>
          </a:p>
          <a:p>
            <a:pPr defTabSz="698889" fontAlgn="base">
              <a:spcBef>
                <a:spcPct val="0"/>
              </a:spcBef>
              <a:spcAft>
                <a:spcPct val="0"/>
              </a:spcAft>
            </a:pPr>
            <a:r>
              <a:rPr lang="en-US" sz="1071" b="1" dirty="0">
                <a:solidFill>
                  <a:srgbClr val="A31515"/>
                </a:solidFill>
                <a:highlight>
                  <a:srgbClr val="FFFFFF"/>
                </a:highlight>
                <a:latin typeface="Consolas" panose="020B0609020204030204" pitchFamily="49" charset="0"/>
                <a:ea typeface="MS PGothic" charset="0"/>
              </a:rPr>
              <a:t>"111-22-3333"</a:t>
            </a:r>
          </a:p>
        </p:txBody>
      </p:sp>
      <p:sp>
        <p:nvSpPr>
          <p:cNvPr id="173" name="TextBox 172"/>
          <p:cNvSpPr txBox="1"/>
          <p:nvPr/>
        </p:nvSpPr>
        <p:spPr>
          <a:xfrm>
            <a:off x="6436873" y="1800461"/>
            <a:ext cx="4036383" cy="849255"/>
          </a:xfrm>
          <a:prstGeom prst="rect">
            <a:avLst/>
          </a:prstGeom>
          <a:noFill/>
        </p:spPr>
        <p:txBody>
          <a:bodyPr wrap="square" lIns="139889" tIns="111911" rIns="139889" bIns="111911" rtlCol="0">
            <a:spAutoFit/>
          </a:bodyPr>
          <a:lstStyle/>
          <a:p>
            <a:pPr marL="0" lvl="1" indent="-5954" defTabSz="698889" fontAlgn="base">
              <a:lnSpc>
                <a:spcPct val="90000"/>
              </a:lnSpc>
              <a:spcBef>
                <a:spcPct val="0"/>
              </a:spcBef>
              <a:spcAft>
                <a:spcPts val="459"/>
              </a:spcAft>
            </a:pPr>
            <a:r>
              <a:rPr lang="it-IT" sz="1500" b="1" i="1" dirty="0">
                <a:solidFill>
                  <a:srgbClr val="2C2C2C"/>
                </a:solidFill>
                <a:ea typeface="MS PGothic" charset="0"/>
              </a:rPr>
              <a:t>I dati sensibili crittografati con le relative chiavi crittografiche non sono mai disponibili in chiaro sul server!</a:t>
            </a:r>
          </a:p>
        </p:txBody>
      </p:sp>
      <p:sp>
        <p:nvSpPr>
          <p:cNvPr id="174" name="Rounded Rectangle 173"/>
          <p:cNvSpPr/>
          <p:nvPr/>
        </p:nvSpPr>
        <p:spPr>
          <a:xfrm>
            <a:off x="1694440" y="2628379"/>
            <a:ext cx="4742431" cy="2906812"/>
          </a:xfrm>
          <a:prstGeom prst="roundRect">
            <a:avLst/>
          </a:prstGeom>
          <a:noFill/>
          <a:ln w="44450" cap="flat" cmpd="sng" algn="ctr">
            <a:solidFill>
              <a:srgbClr val="2C2C2C"/>
            </a:solidFill>
            <a:prstDash val="dash"/>
          </a:ln>
          <a:effectLst/>
        </p:spPr>
        <p:txBody>
          <a:bodyPr rtlCol="0" anchor="ctr"/>
          <a:lstStyle/>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endParaRPr lang="en-US" sz="1377" kern="0" dirty="0">
              <a:solidFill>
                <a:srgbClr val="2C2C2C"/>
              </a:solidFill>
              <a:latin typeface="Segoe UI"/>
            </a:endParaRPr>
          </a:p>
          <a:p>
            <a:pPr algn="ctr" defTabSz="698889" fontAlgn="base">
              <a:spcBef>
                <a:spcPct val="0"/>
              </a:spcBef>
              <a:spcAft>
                <a:spcPct val="0"/>
              </a:spcAft>
              <a:defRPr/>
            </a:pPr>
            <a:r>
              <a:rPr lang="en-US" sz="1377" kern="0" dirty="0">
                <a:solidFill>
                  <a:srgbClr val="2C2C2C"/>
                </a:solidFill>
                <a:latin typeface="Segoe UI"/>
              </a:rPr>
              <a:t>trust boundary</a:t>
            </a:r>
          </a:p>
        </p:txBody>
      </p:sp>
      <p:cxnSp>
        <p:nvCxnSpPr>
          <p:cNvPr id="175" name="Straight Arrow Connector 174"/>
          <p:cNvCxnSpPr/>
          <p:nvPr/>
        </p:nvCxnSpPr>
        <p:spPr>
          <a:xfrm flipH="1" flipV="1">
            <a:off x="7437894" y="5546139"/>
            <a:ext cx="144429" cy="210854"/>
          </a:xfrm>
          <a:prstGeom prst="straightConnector1">
            <a:avLst/>
          </a:prstGeom>
          <a:noFill/>
          <a:ln w="9525" cap="flat" cmpd="sng" algn="ctr">
            <a:solidFill>
              <a:srgbClr val="2C2C2C"/>
            </a:solidFill>
            <a:prstDash val="solid"/>
            <a:headEnd type="none"/>
            <a:tailEnd type="triangle"/>
          </a:ln>
          <a:effectLst/>
        </p:spPr>
      </p:cxnSp>
      <p:cxnSp>
        <p:nvCxnSpPr>
          <p:cNvPr id="176" name="Straight Arrow Connector 175"/>
          <p:cNvCxnSpPr/>
          <p:nvPr/>
        </p:nvCxnSpPr>
        <p:spPr>
          <a:xfrm flipH="1" flipV="1">
            <a:off x="7801500" y="3214921"/>
            <a:ext cx="465900" cy="131778"/>
          </a:xfrm>
          <a:prstGeom prst="straightConnector1">
            <a:avLst/>
          </a:prstGeom>
          <a:noFill/>
          <a:ln w="9525" cap="flat" cmpd="sng" algn="ctr">
            <a:solidFill>
              <a:srgbClr val="2C2C2C"/>
            </a:solidFill>
            <a:prstDash val="solid"/>
            <a:headEnd type="none"/>
            <a:tailEnd type="triangle"/>
          </a:ln>
          <a:effectLst/>
        </p:spPr>
      </p:cxnSp>
      <p:cxnSp>
        <p:nvCxnSpPr>
          <p:cNvPr id="177" name="Straight Arrow Connector 176"/>
          <p:cNvCxnSpPr/>
          <p:nvPr/>
        </p:nvCxnSpPr>
        <p:spPr>
          <a:xfrm flipV="1">
            <a:off x="8368696" y="5544323"/>
            <a:ext cx="150430" cy="193781"/>
          </a:xfrm>
          <a:prstGeom prst="straightConnector1">
            <a:avLst/>
          </a:prstGeom>
          <a:noFill/>
          <a:ln w="9525" cap="flat" cmpd="sng" algn="ctr">
            <a:solidFill>
              <a:srgbClr val="2C2C2C"/>
            </a:solidFill>
            <a:prstDash val="solid"/>
            <a:headEnd type="none"/>
            <a:tailEnd type="triangle"/>
          </a:ln>
          <a:effectLst/>
        </p:spPr>
      </p:cxnSp>
    </p:spTree>
    <p:extLst>
      <p:ext uri="{BB962C8B-B14F-4D97-AF65-F5344CB8AC3E}">
        <p14:creationId xmlns:p14="http://schemas.microsoft.com/office/powerpoint/2010/main" val="104668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wipe(left)">
                                      <p:cBhvr>
                                        <p:cTn id="11" dur="500"/>
                                        <p:tgtEl>
                                          <p:spTgt spid="1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7"/>
                                        </p:tgtEl>
                                        <p:attrNameLst>
                                          <p:attrName>style.visibility</p:attrName>
                                        </p:attrNameLst>
                                      </p:cBhvr>
                                      <p:to>
                                        <p:strVal val="visible"/>
                                      </p:to>
                                    </p:set>
                                    <p:animEffect transition="in" filter="wipe(left)">
                                      <p:cBhvr>
                                        <p:cTn id="16" dur="500"/>
                                        <p:tgtEl>
                                          <p:spTgt spid="15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fade">
                                      <p:cBhvr>
                                        <p:cTn id="20" dur="500"/>
                                        <p:tgtEl>
                                          <p:spTgt spid="169"/>
                                        </p:tgtEl>
                                      </p:cBhvr>
                                    </p:animEffect>
                                  </p:childTnLst>
                                </p:cTn>
                              </p:par>
                              <p:par>
                                <p:cTn id="21" presetID="1" presetClass="entr" presetSubtype="0" fill="hold" nodeType="with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nodeType="afterEffect">
                                  <p:stCondLst>
                                    <p:cond delay="0"/>
                                  </p:stCondLst>
                                  <p:childTnLst>
                                    <p:set>
                                      <p:cBhvr>
                                        <p:cTn id="29" dur="1" fill="hold">
                                          <p:stCondLst>
                                            <p:cond delay="0"/>
                                          </p:stCondLst>
                                        </p:cTn>
                                        <p:tgtEl>
                                          <p:spTgt spid="175"/>
                                        </p:tgtEl>
                                        <p:attrNameLst>
                                          <p:attrName>style.visibility</p:attrName>
                                        </p:attrNameLst>
                                      </p:cBhvr>
                                      <p:to>
                                        <p:strVal val="visible"/>
                                      </p:to>
                                    </p:set>
                                    <p:animEffect transition="in" filter="wipe(down)">
                                      <p:cBhvr>
                                        <p:cTn id="30" dur="500"/>
                                        <p:tgtEl>
                                          <p:spTgt spid="175"/>
                                        </p:tgtEl>
                                      </p:cBhvr>
                                    </p:animEffect>
                                  </p:childTnLst>
                                </p:cTn>
                              </p:par>
                              <p:par>
                                <p:cTn id="31" presetID="22" presetClass="entr" presetSubtype="4" fill="hold" nodeType="withEffect">
                                  <p:stCondLst>
                                    <p:cond delay="0"/>
                                  </p:stCondLst>
                                  <p:childTnLst>
                                    <p:set>
                                      <p:cBhvr>
                                        <p:cTn id="32" dur="1" fill="hold">
                                          <p:stCondLst>
                                            <p:cond delay="0"/>
                                          </p:stCondLst>
                                        </p:cTn>
                                        <p:tgtEl>
                                          <p:spTgt spid="177"/>
                                        </p:tgtEl>
                                        <p:attrNameLst>
                                          <p:attrName>style.visibility</p:attrName>
                                        </p:attrNameLst>
                                      </p:cBhvr>
                                      <p:to>
                                        <p:strVal val="visible"/>
                                      </p:to>
                                    </p:set>
                                    <p:animEffect transition="in" filter="wipe(down)">
                                      <p:cBhvr>
                                        <p:cTn id="33" dur="500"/>
                                        <p:tgtEl>
                                          <p:spTgt spid="17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63"/>
                                        </p:tgtEl>
                                        <p:attrNameLst>
                                          <p:attrName>style.visibility</p:attrName>
                                        </p:attrNameLst>
                                      </p:cBhvr>
                                      <p:to>
                                        <p:strVal val="visible"/>
                                      </p:to>
                                    </p:set>
                                    <p:animEffect transition="in" filter="fade">
                                      <p:cBhvr>
                                        <p:cTn id="37" dur="500"/>
                                        <p:tgtEl>
                                          <p:spTgt spid="163"/>
                                        </p:tgtEl>
                                      </p:cBhvr>
                                    </p:animEffect>
                                  </p:childTnLst>
                                </p:cTn>
                              </p:par>
                              <p:par>
                                <p:cTn id="38" presetID="10" presetClass="entr" presetSubtype="0" fill="hold"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childTnLst>
                                </p:cTn>
                              </p:par>
                            </p:childTnLst>
                          </p:cTn>
                        </p:par>
                        <p:par>
                          <p:cTn id="41" fill="hold">
                            <p:stCondLst>
                              <p:cond delay="1000"/>
                            </p:stCondLst>
                            <p:childTnLst>
                              <p:par>
                                <p:cTn id="42" presetID="22" presetClass="entr" presetSubtype="2" fill="hold" nodeType="afterEffect">
                                  <p:stCondLst>
                                    <p:cond delay="0"/>
                                  </p:stCondLst>
                                  <p:childTnLst>
                                    <p:set>
                                      <p:cBhvr>
                                        <p:cTn id="43" dur="1" fill="hold">
                                          <p:stCondLst>
                                            <p:cond delay="0"/>
                                          </p:stCondLst>
                                        </p:cTn>
                                        <p:tgtEl>
                                          <p:spTgt spid="158"/>
                                        </p:tgtEl>
                                        <p:attrNameLst>
                                          <p:attrName>style.visibility</p:attrName>
                                        </p:attrNameLst>
                                      </p:cBhvr>
                                      <p:to>
                                        <p:strVal val="visible"/>
                                      </p:to>
                                    </p:set>
                                    <p:animEffect transition="in" filter="wipe(right)">
                                      <p:cBhvr>
                                        <p:cTn id="44" dur="500"/>
                                        <p:tgtEl>
                                          <p:spTgt spid="15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60"/>
                                        </p:tgtEl>
                                        <p:attrNameLst>
                                          <p:attrName>style.visibility</p:attrName>
                                        </p:attrNameLst>
                                      </p:cBhvr>
                                      <p:to>
                                        <p:strVal val="visible"/>
                                      </p:to>
                                    </p:set>
                                    <p:animEffect transition="in" filter="wipe(right)">
                                      <p:cBhvr>
                                        <p:cTn id="49" dur="500"/>
                                        <p:tgtEl>
                                          <p:spTgt spid="160"/>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59"/>
                                        </p:tgtEl>
                                        <p:attrNameLst>
                                          <p:attrName>style.visibility</p:attrName>
                                        </p:attrNameLst>
                                      </p:cBhvr>
                                      <p:to>
                                        <p:strVal val="visible"/>
                                      </p:to>
                                    </p:set>
                                    <p:animEffect transition="in" filter="fade">
                                      <p:cBhvr>
                                        <p:cTn id="53" dur="500"/>
                                        <p:tgtEl>
                                          <p:spTgt spid="159"/>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64"/>
                                        </p:tgtEl>
                                        <p:attrNameLst>
                                          <p:attrName>style.visibility</p:attrName>
                                        </p:attrNameLst>
                                      </p:cBhvr>
                                      <p:to>
                                        <p:strVal val="visible"/>
                                      </p:to>
                                    </p:set>
                                    <p:animEffect transition="in" filter="wipe(right)">
                                      <p:cBhvr>
                                        <p:cTn id="56" dur="500"/>
                                        <p:tgtEl>
                                          <p:spTgt spid="16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P spid="168" grpId="0"/>
      <p:bldP spid="172" grpId="0"/>
      <p:bldP spid="1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6DBB7-AADE-4AFA-8EB8-5852FAC13D42}"/>
              </a:ext>
            </a:extLst>
          </p:cNvPr>
          <p:cNvSpPr>
            <a:spLocks noGrp="1"/>
          </p:cNvSpPr>
          <p:nvPr>
            <p:ph type="title"/>
          </p:nvPr>
        </p:nvSpPr>
        <p:spPr/>
        <p:txBody>
          <a:bodyPr/>
          <a:lstStyle/>
          <a:p>
            <a:r>
              <a:rPr lang="it-IT" dirty="0"/>
              <a:t>DEMO</a:t>
            </a:r>
          </a:p>
        </p:txBody>
      </p:sp>
      <p:sp>
        <p:nvSpPr>
          <p:cNvPr id="4" name="Text Placeholder 3">
            <a:extLst>
              <a:ext uri="{FF2B5EF4-FFF2-40B4-BE49-F238E27FC236}">
                <a16:creationId xmlns:a16="http://schemas.microsoft.com/office/drawing/2014/main" id="{67FF59DC-8AB5-4163-8D72-C48E8DE606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85540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Import: Menu</a:t>
            </a:r>
          </a:p>
        </p:txBody>
      </p:sp>
      <p:pic>
        <p:nvPicPr>
          <p:cNvPr id="10" name="Content Placeholder 9"/>
          <p:cNvPicPr>
            <a:picLocks noGrp="1" noChangeAspect="1"/>
          </p:cNvPicPr>
          <p:nvPr>
            <p:ph idx="1"/>
          </p:nvPr>
        </p:nvPicPr>
        <p:blipFill>
          <a:blip r:embed="rId2"/>
          <a:stretch>
            <a:fillRect/>
          </a:stretch>
        </p:blipFill>
        <p:spPr>
          <a:xfrm>
            <a:off x="4475596" y="2117721"/>
            <a:ext cx="3240808" cy="3764982"/>
          </a:xfrm>
        </p:spPr>
      </p:pic>
    </p:spTree>
    <p:extLst>
      <p:ext uri="{BB962C8B-B14F-4D97-AF65-F5344CB8AC3E}">
        <p14:creationId xmlns:p14="http://schemas.microsoft.com/office/powerpoint/2010/main" val="3851426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Import: Settings</a:t>
            </a:r>
          </a:p>
        </p:txBody>
      </p:sp>
      <p:pic>
        <p:nvPicPr>
          <p:cNvPr id="3" name="Content Placeholder 2"/>
          <p:cNvPicPr>
            <a:picLocks noGrp="1" noChangeAspect="1"/>
          </p:cNvPicPr>
          <p:nvPr>
            <p:ph idx="1"/>
          </p:nvPr>
        </p:nvPicPr>
        <p:blipFill>
          <a:blip r:embed="rId2"/>
          <a:stretch>
            <a:fillRect/>
          </a:stretch>
        </p:blipFill>
        <p:spPr>
          <a:xfrm>
            <a:off x="4138598" y="2016000"/>
            <a:ext cx="3914804" cy="3564758"/>
          </a:xfrm>
        </p:spPr>
      </p:pic>
    </p:spTree>
    <p:extLst>
      <p:ext uri="{BB962C8B-B14F-4D97-AF65-F5344CB8AC3E}">
        <p14:creationId xmlns:p14="http://schemas.microsoft.com/office/powerpoint/2010/main" val="165331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69A7-D162-4A0E-AE48-DCB4A64DD757}"/>
              </a:ext>
            </a:extLst>
          </p:cNvPr>
          <p:cNvSpPr>
            <a:spLocks noGrp="1"/>
          </p:cNvSpPr>
          <p:nvPr>
            <p:ph type="title"/>
          </p:nvPr>
        </p:nvSpPr>
        <p:spPr/>
        <p:txBody>
          <a:bodyPr/>
          <a:lstStyle/>
          <a:p>
            <a:endParaRPr lang="en-US"/>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79D2219D-D2A5-4466-97F4-C6F35C26FAD0}"/>
                  </a:ext>
                </a:extLst>
              </p:cNvPr>
              <p:cNvGraphicFramePr>
                <a:graphicFrameLocks noChangeAspect="1"/>
              </p:cNvGraphicFramePr>
              <p:nvPr>
                <p:extLst>
                  <p:ext uri="{D42A27DB-BD31-4B8C-83A1-F6EECF244321}">
                    <p14:modId xmlns:p14="http://schemas.microsoft.com/office/powerpoint/2010/main" val="3774946613"/>
                  </p:ext>
                </p:extLst>
              </p:nvPr>
            </p:nvGraphicFramePr>
            <p:xfrm>
              <a:off x="1096963" y="1846263"/>
              <a:ext cx="10058400" cy="4022725"/>
            </p:xfrm>
            <a:graphic>
              <a:graphicData uri="http://schemas.microsoft.com/office/powerpoint/2016/summaryzoom">
                <psuz:summaryZm>
                  <psuz:summaryZmObj sectionId="{5C22A3D3-78A1-4218-BAF4-FA1BA77A9CE9}">
                    <psuz:zmPr id="{D14C29FD-8124-49A7-9F3F-58824585F74B}" transitionDur="1000">
                      <p166:blipFill xmlns:p166="http://schemas.microsoft.com/office/powerpoint/2016/6/main">
                        <a:blip r:embed="rId2"/>
                        <a:stretch>
                          <a:fillRect/>
                        </a:stretch>
                      </p166:blipFill>
                      <p166:spPr xmlns:p166="http://schemas.microsoft.com/office/powerpoint/2016/6/main">
                        <a:xfrm>
                          <a:off x="1730568" y="120683"/>
                          <a:ext cx="2145452" cy="1206817"/>
                        </a:xfrm>
                        <a:prstGeom prst="rect">
                          <a:avLst/>
                        </a:prstGeom>
                        <a:ln w="3175">
                          <a:solidFill>
                            <a:prstClr val="ltGray"/>
                          </a:solidFill>
                        </a:ln>
                      </p166:spPr>
                    </psuz:zmPr>
                  </psuz:summaryZmObj>
                  <psuz:summaryZmObj sectionId="{52FE7E75-69CA-4CB7-8270-50731F1BBF61}">
                    <psuz:zmPr id="{5F982432-C190-4157-9EF3-893A92A1B9ED}" transitionDur="1000">
                      <p166:blipFill xmlns:p166="http://schemas.microsoft.com/office/powerpoint/2016/6/main">
                        <a:blip r:embed="rId3"/>
                        <a:stretch>
                          <a:fillRect/>
                        </a:stretch>
                      </p166:blipFill>
                      <p166:spPr xmlns:p166="http://schemas.microsoft.com/office/powerpoint/2016/6/main">
                        <a:xfrm>
                          <a:off x="3956474" y="120683"/>
                          <a:ext cx="2145452" cy="1206817"/>
                        </a:xfrm>
                        <a:prstGeom prst="rect">
                          <a:avLst/>
                        </a:prstGeom>
                        <a:ln w="3175">
                          <a:solidFill>
                            <a:prstClr val="ltGray"/>
                          </a:solidFill>
                        </a:ln>
                      </p166:spPr>
                    </psuz:zmPr>
                  </psuz:summaryZmObj>
                  <psuz:summaryZmObj sectionId="{BA942791-A4B5-4A85-A67A-2D3844065498}">
                    <psuz:zmPr id="{06C62774-A846-416D-BE61-B496DD030495}" transitionDur="1000">
                      <p166:blipFill xmlns:p166="http://schemas.microsoft.com/office/powerpoint/2016/6/main">
                        <a:blip r:embed="rId4"/>
                        <a:stretch>
                          <a:fillRect/>
                        </a:stretch>
                      </p166:blipFill>
                      <p166:spPr xmlns:p166="http://schemas.microsoft.com/office/powerpoint/2016/6/main">
                        <a:xfrm>
                          <a:off x="6182380" y="120683"/>
                          <a:ext cx="2145452" cy="1206817"/>
                        </a:xfrm>
                        <a:prstGeom prst="rect">
                          <a:avLst/>
                        </a:prstGeom>
                        <a:ln w="3175">
                          <a:solidFill>
                            <a:prstClr val="ltGray"/>
                          </a:solidFill>
                        </a:ln>
                      </p166:spPr>
                    </psuz:zmPr>
                  </psuz:summaryZmObj>
                  <psuz:summaryZmObj sectionId="{C1D1A23E-479A-43DE-BC23-C40037F7E149}">
                    <psuz:zmPr id="{808638E6-D766-41EB-B13F-401595726013}" transitionDur="1000">
                      <p166:blipFill xmlns:p166="http://schemas.microsoft.com/office/powerpoint/2016/6/main">
                        <a:blip r:embed="rId5"/>
                        <a:stretch>
                          <a:fillRect/>
                        </a:stretch>
                      </p166:blipFill>
                      <p166:spPr xmlns:p166="http://schemas.microsoft.com/office/powerpoint/2016/6/main">
                        <a:xfrm>
                          <a:off x="1730568" y="1407954"/>
                          <a:ext cx="2145452" cy="1206817"/>
                        </a:xfrm>
                        <a:prstGeom prst="rect">
                          <a:avLst/>
                        </a:prstGeom>
                        <a:ln w="3175">
                          <a:solidFill>
                            <a:prstClr val="ltGray"/>
                          </a:solidFill>
                        </a:ln>
                      </p166:spPr>
                    </psuz:zmPr>
                  </psuz:summaryZmObj>
                  <psuz:summaryZmObj sectionId="{E4B16167-D46E-4E89-AB0D-624534A08E15}">
                    <psuz:zmPr id="{11E9FA84-C964-414D-B3DD-FE4091F35731}" transitionDur="1000">
                      <p166:blipFill xmlns:p166="http://schemas.microsoft.com/office/powerpoint/2016/6/main">
                        <a:blip r:embed="rId6"/>
                        <a:stretch>
                          <a:fillRect/>
                        </a:stretch>
                      </p166:blipFill>
                      <p166:spPr xmlns:p166="http://schemas.microsoft.com/office/powerpoint/2016/6/main">
                        <a:xfrm>
                          <a:off x="3956474" y="1407954"/>
                          <a:ext cx="2145452" cy="1206817"/>
                        </a:xfrm>
                        <a:prstGeom prst="rect">
                          <a:avLst/>
                        </a:prstGeom>
                        <a:ln w="3175">
                          <a:solidFill>
                            <a:prstClr val="ltGray"/>
                          </a:solidFill>
                        </a:ln>
                      </p166:spPr>
                    </psuz:zmPr>
                  </psuz:summaryZmObj>
                  <psuz:summaryZmObj sectionId="{05F6CEDA-3EEE-47D6-8A90-A1DD4E9899F0}">
                    <psuz:zmPr id="{47A809EF-FF88-4051-A6B7-90BF0D680379}" transitionDur="1000">
                      <p166:blipFill xmlns:p166="http://schemas.microsoft.com/office/powerpoint/2016/6/main">
                        <a:blip r:embed="rId7"/>
                        <a:stretch>
                          <a:fillRect/>
                        </a:stretch>
                      </p166:blipFill>
                      <p166:spPr xmlns:p166="http://schemas.microsoft.com/office/powerpoint/2016/6/main">
                        <a:xfrm>
                          <a:off x="6182380" y="1407954"/>
                          <a:ext cx="2145452" cy="1206817"/>
                        </a:xfrm>
                        <a:prstGeom prst="rect">
                          <a:avLst/>
                        </a:prstGeom>
                        <a:ln w="3175">
                          <a:solidFill>
                            <a:prstClr val="ltGray"/>
                          </a:solidFill>
                        </a:ln>
                      </p166:spPr>
                    </psuz:zmPr>
                  </psuz:summaryZmObj>
                  <psuz:summaryZmObj sectionId="{72D9D0D9-8E5B-4209-9170-EDF8210EB8E3}">
                    <psuz:zmPr id="{2DAB2FB2-D1B7-4138-946D-83F637D56262}" transitionDur="1000">
                      <p166:blipFill xmlns:p166="http://schemas.microsoft.com/office/powerpoint/2016/6/main">
                        <a:blip r:embed="rId8"/>
                        <a:stretch>
                          <a:fillRect/>
                        </a:stretch>
                      </p166:blipFill>
                      <p166:spPr xmlns:p166="http://schemas.microsoft.com/office/powerpoint/2016/6/main">
                        <a:xfrm>
                          <a:off x="1730568" y="2695225"/>
                          <a:ext cx="2145452" cy="1206817"/>
                        </a:xfrm>
                        <a:prstGeom prst="rect">
                          <a:avLst/>
                        </a:prstGeom>
                        <a:ln w="3175">
                          <a:solidFill>
                            <a:prstClr val="ltGray"/>
                          </a:solidFill>
                        </a:ln>
                      </p166:spPr>
                    </psuz:zmPr>
                  </psuz:summaryZmObj>
                  <psuz:summaryZmObj sectionId="{6626FECE-E8E1-4A6D-9F9C-4E654A2F6EFF}">
                    <psuz:zmPr id="{C9AC5CB2-E362-42B7-BAB1-C95040065E78}" transitionDur="1000">
                      <p166:blipFill xmlns:p166="http://schemas.microsoft.com/office/powerpoint/2016/6/main">
                        <a:blip r:embed="rId9"/>
                        <a:stretch>
                          <a:fillRect/>
                        </a:stretch>
                      </p166:blipFill>
                      <p166:spPr xmlns:p166="http://schemas.microsoft.com/office/powerpoint/2016/6/main">
                        <a:xfrm>
                          <a:off x="3956474" y="2695225"/>
                          <a:ext cx="2145452" cy="1206817"/>
                        </a:xfrm>
                        <a:prstGeom prst="rect">
                          <a:avLst/>
                        </a:prstGeom>
                        <a:ln w="3175">
                          <a:solidFill>
                            <a:prstClr val="ltGray"/>
                          </a:solidFill>
                        </a:ln>
                      </p166:spPr>
                    </psuz:zmPr>
                  </psuz:summaryZmObj>
                  <psuz:summaryZmObj sectionId="{E47EF247-C92E-47F9-8903-9BC9613AE34F}">
                    <psuz:zmPr id="{3A66B758-6C1C-4DEB-ACA9-1C00A9960551}" transitionDur="1000">
                      <p166:blipFill xmlns:p166="http://schemas.microsoft.com/office/powerpoint/2016/6/main">
                        <a:blip r:embed="rId10"/>
                        <a:stretch>
                          <a:fillRect/>
                        </a:stretch>
                      </p166:blipFill>
                      <p166:spPr xmlns:p166="http://schemas.microsoft.com/office/powerpoint/2016/6/main">
                        <a:xfrm>
                          <a:off x="6182380" y="2695225"/>
                          <a:ext cx="2145452" cy="1206817"/>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79D2219D-D2A5-4466-97F4-C6F35C26FAD0}"/>
                  </a:ext>
                </a:extLst>
              </p:cNvPr>
              <p:cNvGrpSpPr>
                <a:grpSpLocks noGrp="1" noUngrp="1" noRot="1" noChangeAspect="1" noMove="1" noResize="1"/>
              </p:cNvGrpSpPr>
              <p:nvPr/>
            </p:nvGrpSpPr>
            <p:grpSpPr>
              <a:xfrm>
                <a:off x="1096963" y="1846263"/>
                <a:ext cx="10058400" cy="4022725"/>
                <a:chOff x="1096963" y="1846263"/>
                <a:chExt cx="10058400" cy="4022725"/>
              </a:xfrm>
            </p:grpSpPr>
            <p:pic>
              <p:nvPicPr>
                <p:cNvPr id="3" name="Picture 3">
                  <a:hlinkClick r:id="rId11"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827531" y="1966946"/>
                  <a:ext cx="2145452" cy="1206817"/>
                </a:xfrm>
                <a:prstGeom prst="rect">
                  <a:avLst/>
                </a:prstGeom>
                <a:ln w="3175">
                  <a:solidFill>
                    <a:prstClr val="ltGray"/>
                  </a:solidFill>
                </a:ln>
              </p:spPr>
            </p:pic>
            <p:pic>
              <p:nvPicPr>
                <p:cNvPr id="4" name="Picture 4">
                  <a:hlinkClick r:id="rId12"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5053437" y="1966946"/>
                  <a:ext cx="2145452" cy="1206817"/>
                </a:xfrm>
                <a:prstGeom prst="rect">
                  <a:avLst/>
                </a:prstGeom>
                <a:ln w="3175">
                  <a:solidFill>
                    <a:prstClr val="ltGray"/>
                  </a:solidFill>
                </a:ln>
              </p:spPr>
            </p:pic>
            <p:pic>
              <p:nvPicPr>
                <p:cNvPr id="6" name="Picture 6">
                  <a:hlinkClick r:id="rId13"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279343" y="1966946"/>
                  <a:ext cx="2145452" cy="1206817"/>
                </a:xfrm>
                <a:prstGeom prst="rect">
                  <a:avLst/>
                </a:prstGeom>
                <a:ln w="3175">
                  <a:solidFill>
                    <a:prstClr val="ltGray"/>
                  </a:solidFill>
                </a:ln>
              </p:spPr>
            </p:pic>
            <p:pic>
              <p:nvPicPr>
                <p:cNvPr id="7" name="Picture 7">
                  <a:hlinkClick r:id="rId14"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827531" y="3254217"/>
                  <a:ext cx="2145452" cy="1206817"/>
                </a:xfrm>
                <a:prstGeom prst="rect">
                  <a:avLst/>
                </a:prstGeom>
                <a:ln w="3175">
                  <a:solidFill>
                    <a:prstClr val="ltGray"/>
                  </a:solidFill>
                </a:ln>
              </p:spPr>
            </p:pic>
            <p:pic>
              <p:nvPicPr>
                <p:cNvPr id="8" name="Picture 8">
                  <a:hlinkClick r:id="rId15"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5053437" y="3254217"/>
                  <a:ext cx="2145452" cy="1206817"/>
                </a:xfrm>
                <a:prstGeom prst="rect">
                  <a:avLst/>
                </a:prstGeom>
                <a:ln w="3175">
                  <a:solidFill>
                    <a:prstClr val="ltGray"/>
                  </a:solidFill>
                </a:ln>
              </p:spPr>
            </p:pic>
            <p:pic>
              <p:nvPicPr>
                <p:cNvPr id="9" name="Picture 9">
                  <a:hlinkClick r:id="rId16"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279343" y="3254217"/>
                  <a:ext cx="2145452" cy="1206817"/>
                </a:xfrm>
                <a:prstGeom prst="rect">
                  <a:avLst/>
                </a:prstGeom>
                <a:ln w="3175">
                  <a:solidFill>
                    <a:prstClr val="ltGray"/>
                  </a:solidFill>
                </a:ln>
              </p:spPr>
            </p:pic>
            <p:pic>
              <p:nvPicPr>
                <p:cNvPr id="10" name="Picture 10">
                  <a:hlinkClick r:id="rId17"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2827531" y="4541488"/>
                  <a:ext cx="2145452" cy="1206817"/>
                </a:xfrm>
                <a:prstGeom prst="rect">
                  <a:avLst/>
                </a:prstGeom>
                <a:ln w="3175">
                  <a:solidFill>
                    <a:prstClr val="ltGray"/>
                  </a:solidFill>
                </a:ln>
              </p:spPr>
            </p:pic>
            <p:pic>
              <p:nvPicPr>
                <p:cNvPr id="11" name="Picture 11">
                  <a:hlinkClick r:id="rId18"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5053437" y="4541488"/>
                  <a:ext cx="2145452" cy="1206817"/>
                </a:xfrm>
                <a:prstGeom prst="rect">
                  <a:avLst/>
                </a:prstGeom>
                <a:ln w="3175">
                  <a:solidFill>
                    <a:prstClr val="ltGray"/>
                  </a:solidFill>
                </a:ln>
              </p:spPr>
            </p:pic>
            <p:pic>
              <p:nvPicPr>
                <p:cNvPr id="12" name="Picture 12">
                  <a:hlinkClick r:id="rId19"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7279343" y="4541488"/>
                  <a:ext cx="2145452" cy="1206817"/>
                </a:xfrm>
                <a:prstGeom prst="rect">
                  <a:avLst/>
                </a:prstGeom>
                <a:ln w="3175">
                  <a:solidFill>
                    <a:prstClr val="ltGray"/>
                  </a:solidFill>
                </a:ln>
              </p:spPr>
            </p:pic>
          </p:grpSp>
        </mc:Fallback>
      </mc:AlternateContent>
    </p:spTree>
    <p:extLst>
      <p:ext uri="{BB962C8B-B14F-4D97-AF65-F5344CB8AC3E}">
        <p14:creationId xmlns:p14="http://schemas.microsoft.com/office/powerpoint/2010/main" val="2065623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Import: Database Settings</a:t>
            </a:r>
          </a:p>
        </p:txBody>
      </p:sp>
      <p:pic>
        <p:nvPicPr>
          <p:cNvPr id="4" name="Content Placeholder 3"/>
          <p:cNvPicPr>
            <a:picLocks noGrp="1" noChangeAspect="1"/>
          </p:cNvPicPr>
          <p:nvPr>
            <p:ph idx="1"/>
          </p:nvPr>
        </p:nvPicPr>
        <p:blipFill>
          <a:blip r:embed="rId2"/>
          <a:stretch>
            <a:fillRect/>
          </a:stretch>
        </p:blipFill>
        <p:spPr>
          <a:xfrm>
            <a:off x="4138598" y="2016000"/>
            <a:ext cx="3914804" cy="3564758"/>
          </a:xfrm>
        </p:spPr>
      </p:pic>
    </p:spTree>
    <p:extLst>
      <p:ext uri="{BB962C8B-B14F-4D97-AF65-F5344CB8AC3E}">
        <p14:creationId xmlns:p14="http://schemas.microsoft.com/office/powerpoint/2010/main" val="3755819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Application (unencrypted data)</a:t>
            </a:r>
          </a:p>
        </p:txBody>
      </p:sp>
      <p:pic>
        <p:nvPicPr>
          <p:cNvPr id="3" name="Content Placeholder 2"/>
          <p:cNvPicPr>
            <a:picLocks noGrp="1" noChangeAspect="1"/>
          </p:cNvPicPr>
          <p:nvPr>
            <p:ph idx="1"/>
          </p:nvPr>
        </p:nvPicPr>
        <p:blipFill>
          <a:blip r:embed="rId2"/>
          <a:stretch>
            <a:fillRect/>
          </a:stretch>
        </p:blipFill>
        <p:spPr>
          <a:xfrm>
            <a:off x="2635543" y="2016000"/>
            <a:ext cx="6920915" cy="4074825"/>
          </a:xfrm>
        </p:spPr>
      </p:pic>
    </p:spTree>
    <p:extLst>
      <p:ext uri="{BB962C8B-B14F-4D97-AF65-F5344CB8AC3E}">
        <p14:creationId xmlns:p14="http://schemas.microsoft.com/office/powerpoint/2010/main" val="2041810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Encrypt columns: menu</a:t>
            </a:r>
          </a:p>
        </p:txBody>
      </p:sp>
      <p:pic>
        <p:nvPicPr>
          <p:cNvPr id="4" name="Content Placeholder 3"/>
          <p:cNvPicPr>
            <a:picLocks noGrp="1" noChangeAspect="1"/>
          </p:cNvPicPr>
          <p:nvPr>
            <p:ph idx="1"/>
          </p:nvPr>
        </p:nvPicPr>
        <p:blipFill>
          <a:blip r:embed="rId2"/>
          <a:stretch>
            <a:fillRect/>
          </a:stretch>
        </p:blipFill>
        <p:spPr>
          <a:xfrm>
            <a:off x="3913621" y="1958957"/>
            <a:ext cx="4364758" cy="4082510"/>
          </a:xfrm>
        </p:spPr>
      </p:pic>
    </p:spTree>
    <p:extLst>
      <p:ext uri="{BB962C8B-B14F-4D97-AF65-F5344CB8AC3E}">
        <p14:creationId xmlns:p14="http://schemas.microsoft.com/office/powerpoint/2010/main" val="4293477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Encrypt columns: introduction</a:t>
            </a:r>
          </a:p>
        </p:txBody>
      </p:sp>
      <p:pic>
        <p:nvPicPr>
          <p:cNvPr id="3" name="Content Placeholder 2"/>
          <p:cNvPicPr>
            <a:picLocks noGrp="1" noChangeAspect="1"/>
          </p:cNvPicPr>
          <p:nvPr>
            <p:ph idx="1"/>
          </p:nvPr>
        </p:nvPicPr>
        <p:blipFill>
          <a:blip r:embed="rId2"/>
          <a:stretch>
            <a:fillRect/>
          </a:stretch>
        </p:blipFill>
        <p:spPr>
          <a:xfrm>
            <a:off x="4138598" y="2016000"/>
            <a:ext cx="3914804" cy="3564758"/>
          </a:xfrm>
        </p:spPr>
      </p:pic>
    </p:spTree>
    <p:extLst>
      <p:ext uri="{BB962C8B-B14F-4D97-AF65-F5344CB8AC3E}">
        <p14:creationId xmlns:p14="http://schemas.microsoft.com/office/powerpoint/2010/main" val="2003287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Encrypt columns: column selection</a:t>
            </a:r>
          </a:p>
        </p:txBody>
      </p:sp>
      <p:pic>
        <p:nvPicPr>
          <p:cNvPr id="4" name="Content Placeholder 3"/>
          <p:cNvPicPr>
            <a:picLocks noGrp="1" noChangeAspect="1"/>
          </p:cNvPicPr>
          <p:nvPr>
            <p:ph idx="1"/>
          </p:nvPr>
        </p:nvPicPr>
        <p:blipFill>
          <a:blip r:embed="rId2"/>
          <a:stretch>
            <a:fillRect/>
          </a:stretch>
        </p:blipFill>
        <p:spPr>
          <a:xfrm>
            <a:off x="3937381" y="2016000"/>
            <a:ext cx="4317238" cy="3624289"/>
          </a:xfrm>
        </p:spPr>
      </p:pic>
    </p:spTree>
    <p:extLst>
      <p:ext uri="{BB962C8B-B14F-4D97-AF65-F5344CB8AC3E}">
        <p14:creationId xmlns:p14="http://schemas.microsoft.com/office/powerpoint/2010/main" val="337832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Encrypt columns: Master Key config</a:t>
            </a:r>
          </a:p>
        </p:txBody>
      </p:sp>
      <p:pic>
        <p:nvPicPr>
          <p:cNvPr id="3" name="Content Placeholder 2"/>
          <p:cNvPicPr>
            <a:picLocks noGrp="1" noChangeAspect="1"/>
          </p:cNvPicPr>
          <p:nvPr>
            <p:ph idx="1"/>
          </p:nvPr>
        </p:nvPicPr>
        <p:blipFill>
          <a:blip r:embed="rId2"/>
          <a:stretch>
            <a:fillRect/>
          </a:stretch>
        </p:blipFill>
        <p:spPr>
          <a:xfrm>
            <a:off x="4138598" y="2016000"/>
            <a:ext cx="3914804" cy="3564758"/>
          </a:xfrm>
        </p:spPr>
      </p:pic>
    </p:spTree>
    <p:extLst>
      <p:ext uri="{BB962C8B-B14F-4D97-AF65-F5344CB8AC3E}">
        <p14:creationId xmlns:p14="http://schemas.microsoft.com/office/powerpoint/2010/main" val="4075196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Encrypt columns: run settings</a:t>
            </a:r>
          </a:p>
        </p:txBody>
      </p:sp>
      <p:pic>
        <p:nvPicPr>
          <p:cNvPr id="3" name="Content Placeholder 2"/>
          <p:cNvPicPr>
            <a:picLocks noGrp="1" noChangeAspect="1"/>
          </p:cNvPicPr>
          <p:nvPr>
            <p:ph idx="1"/>
          </p:nvPr>
        </p:nvPicPr>
        <p:blipFill>
          <a:blip r:embed="rId2"/>
          <a:stretch>
            <a:fillRect/>
          </a:stretch>
        </p:blipFill>
        <p:spPr>
          <a:xfrm>
            <a:off x="4138598" y="2016000"/>
            <a:ext cx="3914804" cy="3564758"/>
          </a:xfrm>
        </p:spPr>
      </p:pic>
    </p:spTree>
    <p:extLst>
      <p:ext uri="{BB962C8B-B14F-4D97-AF65-F5344CB8AC3E}">
        <p14:creationId xmlns:p14="http://schemas.microsoft.com/office/powerpoint/2010/main" val="2489410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Encrypt columns: summary</a:t>
            </a:r>
          </a:p>
        </p:txBody>
      </p:sp>
      <p:pic>
        <p:nvPicPr>
          <p:cNvPr id="4" name="Content Placeholder 3"/>
          <p:cNvPicPr>
            <a:picLocks noGrp="1" noChangeAspect="1"/>
          </p:cNvPicPr>
          <p:nvPr>
            <p:ph idx="1"/>
          </p:nvPr>
        </p:nvPicPr>
        <p:blipFill>
          <a:blip r:embed="rId2"/>
          <a:stretch>
            <a:fillRect/>
          </a:stretch>
        </p:blipFill>
        <p:spPr>
          <a:xfrm>
            <a:off x="4138598" y="2016000"/>
            <a:ext cx="3914804" cy="3564758"/>
          </a:xfrm>
        </p:spPr>
      </p:pic>
    </p:spTree>
    <p:extLst>
      <p:ext uri="{BB962C8B-B14F-4D97-AF65-F5344CB8AC3E}">
        <p14:creationId xmlns:p14="http://schemas.microsoft.com/office/powerpoint/2010/main" val="1397946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Encrypted data in SSMS</a:t>
            </a:r>
          </a:p>
        </p:txBody>
      </p:sp>
      <p:pic>
        <p:nvPicPr>
          <p:cNvPr id="3" name="Content Placeholder 2"/>
          <p:cNvPicPr>
            <a:picLocks noGrp="1" noChangeAspect="1"/>
          </p:cNvPicPr>
          <p:nvPr>
            <p:ph idx="1"/>
          </p:nvPr>
        </p:nvPicPr>
        <p:blipFill>
          <a:blip r:embed="rId2"/>
          <a:stretch>
            <a:fillRect/>
          </a:stretch>
        </p:blipFill>
        <p:spPr>
          <a:xfrm>
            <a:off x="933413" y="2284046"/>
            <a:ext cx="10325175" cy="3243286"/>
          </a:xfrm>
        </p:spPr>
      </p:pic>
    </p:spTree>
    <p:extLst>
      <p:ext uri="{BB962C8B-B14F-4D97-AF65-F5344CB8AC3E}">
        <p14:creationId xmlns:p14="http://schemas.microsoft.com/office/powerpoint/2010/main" val="84377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Application: encrypted data type error</a:t>
            </a:r>
          </a:p>
        </p:txBody>
      </p:sp>
      <p:pic>
        <p:nvPicPr>
          <p:cNvPr id="4" name="Content Placeholder 3"/>
          <p:cNvPicPr>
            <a:picLocks noGrp="1" noChangeAspect="1"/>
          </p:cNvPicPr>
          <p:nvPr>
            <p:ph idx="1"/>
          </p:nvPr>
        </p:nvPicPr>
        <p:blipFill>
          <a:blip r:embed="rId2"/>
          <a:stretch>
            <a:fillRect/>
          </a:stretch>
        </p:blipFill>
        <p:spPr>
          <a:xfrm>
            <a:off x="1889994" y="1523844"/>
            <a:ext cx="8412012" cy="4952737"/>
          </a:xfrm>
        </p:spPr>
      </p:pic>
    </p:spTree>
    <p:extLst>
      <p:ext uri="{BB962C8B-B14F-4D97-AF65-F5344CB8AC3E}">
        <p14:creationId xmlns:p14="http://schemas.microsoft.com/office/powerpoint/2010/main" val="363999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Introduzione</a:t>
            </a:r>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endParaRPr lang="en-US" dirty="0"/>
          </a:p>
        </p:txBody>
      </p:sp>
    </p:spTree>
    <p:extLst>
      <p:ext uri="{BB962C8B-B14F-4D97-AF65-F5344CB8AC3E}">
        <p14:creationId xmlns:p14="http://schemas.microsoft.com/office/powerpoint/2010/main" val="377326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Encrypted data ad-hoc/params queries</a:t>
            </a:r>
          </a:p>
        </p:txBody>
      </p:sp>
      <p:pic>
        <p:nvPicPr>
          <p:cNvPr id="3" name="Content Placeholder 2"/>
          <p:cNvPicPr>
            <a:picLocks noGrp="1" noChangeAspect="1"/>
          </p:cNvPicPr>
          <p:nvPr>
            <p:ph idx="1"/>
          </p:nvPr>
        </p:nvPicPr>
        <p:blipFill>
          <a:blip r:embed="rId2"/>
          <a:stretch>
            <a:fillRect/>
          </a:stretch>
        </p:blipFill>
        <p:spPr>
          <a:xfrm>
            <a:off x="3157601" y="2571334"/>
            <a:ext cx="5876799" cy="2857757"/>
          </a:xfrm>
        </p:spPr>
      </p:pic>
    </p:spTree>
    <p:extLst>
      <p:ext uri="{BB962C8B-B14F-4D97-AF65-F5344CB8AC3E}">
        <p14:creationId xmlns:p14="http://schemas.microsoft.com/office/powerpoint/2010/main" val="1088014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Parametrized Commands Round-trip</a:t>
            </a:r>
          </a:p>
        </p:txBody>
      </p:sp>
      <p:pic>
        <p:nvPicPr>
          <p:cNvPr id="4" name="Content Placeholder 3"/>
          <p:cNvPicPr>
            <a:picLocks noGrp="1" noChangeAspect="1"/>
          </p:cNvPicPr>
          <p:nvPr>
            <p:ph idx="1"/>
          </p:nvPr>
        </p:nvPicPr>
        <p:blipFill>
          <a:blip r:embed="rId2"/>
          <a:stretch>
            <a:fillRect/>
          </a:stretch>
        </p:blipFill>
        <p:spPr>
          <a:xfrm>
            <a:off x="3284200" y="2016000"/>
            <a:ext cx="5623601" cy="4106258"/>
          </a:xfrm>
        </p:spPr>
      </p:pic>
    </p:spTree>
    <p:extLst>
      <p:ext uri="{BB962C8B-B14F-4D97-AF65-F5344CB8AC3E}">
        <p14:creationId xmlns:p14="http://schemas.microsoft.com/office/powerpoint/2010/main" val="2295936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Parametrized Commands Round-trip</a:t>
            </a:r>
          </a:p>
        </p:txBody>
      </p:sp>
      <p:pic>
        <p:nvPicPr>
          <p:cNvPr id="5" name="Content Placeholder 4"/>
          <p:cNvPicPr>
            <a:picLocks noGrp="1" noChangeAspect="1"/>
          </p:cNvPicPr>
          <p:nvPr>
            <p:ph idx="1"/>
          </p:nvPr>
        </p:nvPicPr>
        <p:blipFill>
          <a:blip r:embed="rId2"/>
          <a:stretch>
            <a:fillRect/>
          </a:stretch>
        </p:blipFill>
        <p:spPr>
          <a:xfrm>
            <a:off x="3057503" y="2015999"/>
            <a:ext cx="6076994" cy="3162324"/>
          </a:xfrm>
        </p:spPr>
      </p:pic>
    </p:spTree>
    <p:extLst>
      <p:ext uri="{BB962C8B-B14F-4D97-AF65-F5344CB8AC3E}">
        <p14:creationId xmlns:p14="http://schemas.microsoft.com/office/powerpoint/2010/main" val="132588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Benefici </a:t>
            </a:r>
            <a:r>
              <a:rPr lang="en-US" dirty="0"/>
              <a:t>Always Encrypted</a:t>
            </a:r>
          </a:p>
        </p:txBody>
      </p:sp>
      <p:sp>
        <p:nvSpPr>
          <p:cNvPr id="3" name="Content Placeholder 2"/>
          <p:cNvSpPr>
            <a:spLocks noGrp="1"/>
          </p:cNvSpPr>
          <p:nvPr>
            <p:ph idx="1"/>
          </p:nvPr>
        </p:nvSpPr>
        <p:spPr/>
        <p:txBody>
          <a:bodyPr>
            <a:normAutofit/>
          </a:bodyPr>
          <a:lstStyle/>
          <a:p>
            <a:r>
              <a:rPr lang="it-IT" dirty="0"/>
              <a:t>Protegge in caso di violazione dei dati</a:t>
            </a:r>
          </a:p>
          <a:p>
            <a:pPr lvl="1"/>
            <a:r>
              <a:rPr lang="it-IT" dirty="0"/>
              <a:t>Database Engine ma ricordatevi…</a:t>
            </a:r>
          </a:p>
          <a:p>
            <a:pPr lvl="1"/>
            <a:r>
              <a:rPr lang="it-IT" dirty="0"/>
              <a:t>… del «</a:t>
            </a:r>
            <a:r>
              <a:rPr lang="en-US" dirty="0"/>
              <a:t>middle-tier</a:t>
            </a:r>
            <a:r>
              <a:rPr lang="it-IT" dirty="0"/>
              <a:t>»!</a:t>
            </a:r>
          </a:p>
          <a:p>
            <a:r>
              <a:rPr lang="it-IT" dirty="0"/>
              <a:t>Permette distribuzione/gestione</a:t>
            </a:r>
          </a:p>
          <a:p>
            <a:pPr lvl="1"/>
            <a:r>
              <a:rPr lang="it-IT" dirty="0"/>
              <a:t>attraverso confini geo-politici</a:t>
            </a:r>
          </a:p>
          <a:p>
            <a:r>
              <a:rPr lang="it-IT" dirty="0"/>
              <a:t>GDPR</a:t>
            </a:r>
          </a:p>
          <a:p>
            <a:pPr lvl="1"/>
            <a:r>
              <a:rPr lang="it-IT" dirty="0"/>
              <a:t>Art. 9 «</a:t>
            </a:r>
            <a:r>
              <a:rPr lang="en-US" dirty="0"/>
              <a:t>Processing of special categories of personal data</a:t>
            </a:r>
            <a:r>
              <a:rPr lang="it-IT" dirty="0"/>
              <a:t>»</a:t>
            </a:r>
          </a:p>
          <a:p>
            <a:pPr lvl="1"/>
            <a:r>
              <a:rPr lang="it-IT" dirty="0"/>
              <a:t>Art. 32 «Security of processing»</a:t>
            </a:r>
          </a:p>
        </p:txBody>
      </p:sp>
    </p:spTree>
    <p:extLst>
      <p:ext uri="{BB962C8B-B14F-4D97-AF65-F5344CB8AC3E}">
        <p14:creationId xmlns:p14="http://schemas.microsoft.com/office/powerpoint/2010/main" val="4188136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Row</a:t>
            </a:r>
            <a:r>
              <a:rPr lang="it-IT" dirty="0"/>
              <a:t> Level Security</a:t>
            </a:r>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endParaRPr lang="en-US" dirty="0"/>
          </a:p>
        </p:txBody>
      </p:sp>
    </p:spTree>
    <p:extLst>
      <p:ext uri="{BB962C8B-B14F-4D97-AF65-F5344CB8AC3E}">
        <p14:creationId xmlns:p14="http://schemas.microsoft.com/office/powerpoint/2010/main" val="2603154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Row-Level Security</a:t>
            </a:r>
          </a:p>
        </p:txBody>
      </p:sp>
      <p:sp>
        <p:nvSpPr>
          <p:cNvPr id="4" name="TextBox 3"/>
          <p:cNvSpPr txBox="1"/>
          <p:nvPr/>
        </p:nvSpPr>
        <p:spPr>
          <a:xfrm>
            <a:off x="1822466" y="1725751"/>
            <a:ext cx="8289926" cy="444417"/>
          </a:xfrm>
          <a:prstGeom prst="rect">
            <a:avLst/>
          </a:prstGeom>
          <a:noFill/>
        </p:spPr>
        <p:txBody>
          <a:bodyPr wrap="square" rtlCol="0">
            <a:spAutoFit/>
          </a:bodyPr>
          <a:lstStyle/>
          <a:p>
            <a:pPr defTabSz="698889" fontAlgn="base">
              <a:spcBef>
                <a:spcPct val="0"/>
              </a:spcBef>
              <a:spcAft>
                <a:spcPct val="0"/>
              </a:spcAft>
            </a:pPr>
            <a:r>
              <a:rPr lang="it-IT" sz="788" dirty="0">
                <a:solidFill>
                  <a:srgbClr val="C00000"/>
                </a:solidFill>
                <a:latin typeface="Segoe UI Semibold" panose="020B0702040204020203" pitchFamily="34" charset="0"/>
                <a:ea typeface="MS PGothic" charset="0"/>
                <a:cs typeface="Segoe UI Semibold" panose="020B0702040204020203" pitchFamily="34" charset="0"/>
              </a:rPr>
              <a:t>Due</a:t>
            </a:r>
            <a:br>
              <a:rPr lang="it-IT" sz="788" dirty="0">
                <a:solidFill>
                  <a:srgbClr val="0072C6"/>
                </a:solidFill>
                <a:latin typeface="Segoe UI Semibold" panose="020B0702040204020203" pitchFamily="34" charset="0"/>
                <a:ea typeface="MS PGothic" charset="0"/>
                <a:cs typeface="Segoe UI Semibold" panose="020B0702040204020203" pitchFamily="34" charset="0"/>
              </a:rPr>
            </a:br>
            <a:r>
              <a:rPr lang="it-IT" sz="1500" dirty="0">
                <a:solidFill>
                  <a:srgbClr val="2C2C2C"/>
                </a:solidFill>
                <a:latin typeface="Segoe UI Light"/>
                <a:ea typeface="MS PGothic" charset="0"/>
              </a:rPr>
              <a:t>L’utente (es. l’infermiera) seleziona dalla tabella dei pazienti solo quelli che può vedere.</a:t>
            </a:r>
          </a:p>
        </p:txBody>
      </p:sp>
      <p:sp>
        <p:nvSpPr>
          <p:cNvPr id="5" name="TextBox 4"/>
          <p:cNvSpPr txBox="1"/>
          <p:nvPr/>
        </p:nvSpPr>
        <p:spPr>
          <a:xfrm>
            <a:off x="1822466" y="1725751"/>
            <a:ext cx="8289926" cy="444417"/>
          </a:xfrm>
          <a:prstGeom prst="rect">
            <a:avLst/>
          </a:prstGeom>
          <a:noFill/>
        </p:spPr>
        <p:txBody>
          <a:bodyPr wrap="square" rtlCol="0">
            <a:spAutoFit/>
          </a:bodyPr>
          <a:lstStyle/>
          <a:p>
            <a:pPr defTabSz="698889" fontAlgn="base">
              <a:spcBef>
                <a:spcPct val="0"/>
              </a:spcBef>
              <a:spcAft>
                <a:spcPct val="0"/>
              </a:spcAft>
            </a:pPr>
            <a:r>
              <a:rPr lang="en-US" sz="788" dirty="0">
                <a:solidFill>
                  <a:srgbClr val="C00000"/>
                </a:solidFill>
                <a:latin typeface="Segoe UI Semibold" panose="020B0702040204020203" pitchFamily="34" charset="0"/>
                <a:ea typeface="MS PGothic" charset="0"/>
                <a:cs typeface="Segoe UI Semibold" panose="020B0702040204020203" pitchFamily="34" charset="0"/>
              </a:rPr>
              <a:t>Tre</a:t>
            </a:r>
            <a:br>
              <a:rPr lang="en-US" sz="788" dirty="0">
                <a:solidFill>
                  <a:srgbClr val="0072C6"/>
                </a:solidFill>
                <a:latin typeface="Segoe UI Semibold" panose="020B0702040204020203" pitchFamily="34" charset="0"/>
                <a:ea typeface="MS PGothic" charset="0"/>
                <a:cs typeface="Segoe UI Semibold" panose="020B0702040204020203" pitchFamily="34" charset="0"/>
              </a:rPr>
            </a:br>
            <a:r>
              <a:rPr lang="it-IT" sz="1500" dirty="0">
                <a:solidFill>
                  <a:srgbClr val="2C2C2C"/>
                </a:solidFill>
                <a:latin typeface="Segoe UI Light"/>
                <a:ea typeface="MS PGothic" charset="0"/>
              </a:rPr>
              <a:t>La «Security Policy» riscrive trasparentemente la query applicando il predicato.</a:t>
            </a:r>
          </a:p>
        </p:txBody>
      </p:sp>
      <p:grpSp>
        <p:nvGrpSpPr>
          <p:cNvPr id="6" name="Group 5"/>
          <p:cNvGrpSpPr/>
          <p:nvPr/>
        </p:nvGrpSpPr>
        <p:grpSpPr>
          <a:xfrm>
            <a:off x="4576091" y="2336189"/>
            <a:ext cx="2790087" cy="2966228"/>
            <a:chOff x="3988827" y="2057401"/>
            <a:chExt cx="3648075" cy="4234976"/>
          </a:xfrm>
          <a:solidFill>
            <a:srgbClr val="008272">
              <a:lumMod val="75000"/>
            </a:srgbClr>
          </a:solidFill>
        </p:grpSpPr>
        <p:sp>
          <p:nvSpPr>
            <p:cNvPr id="7" name="Rectangle 6"/>
            <p:cNvSpPr/>
            <p:nvPr/>
          </p:nvSpPr>
          <p:spPr>
            <a:xfrm>
              <a:off x="3988827" y="2057401"/>
              <a:ext cx="3648075" cy="4234976"/>
            </a:xfrm>
            <a:prstGeom prst="rect">
              <a:avLst/>
            </a:prstGeom>
            <a:solidFill>
              <a:srgbClr val="FFFFFF">
                <a:lumMod val="95000"/>
              </a:srgbClr>
            </a:solidFill>
            <a:ln w="10795" cap="flat" cmpd="sng" algn="ctr">
              <a:noFill/>
              <a:prstDash val="solid"/>
            </a:ln>
            <a:effectLst/>
          </p:spPr>
          <p:txBody>
            <a:bodyPr rtlCol="0" anchor="ctr"/>
            <a:lstStyle/>
            <a:p>
              <a:pPr algn="ctr" defTabSz="698889" fontAlgn="base">
                <a:spcBef>
                  <a:spcPct val="0"/>
                </a:spcBef>
                <a:spcAft>
                  <a:spcPct val="0"/>
                </a:spcAft>
                <a:defRPr/>
              </a:pPr>
              <a:endParaRPr lang="en-US" sz="1836" kern="0" dirty="0">
                <a:solidFill>
                  <a:srgbClr val="2C2C2C"/>
                </a:solidFill>
                <a:latin typeface="Segoe UI"/>
              </a:endParaRPr>
            </a:p>
          </p:txBody>
        </p:sp>
        <p:sp>
          <p:nvSpPr>
            <p:cNvPr id="8" name="TextBox 7"/>
            <p:cNvSpPr txBox="1"/>
            <p:nvPr/>
          </p:nvSpPr>
          <p:spPr>
            <a:xfrm>
              <a:off x="4734434" y="2090207"/>
              <a:ext cx="2105025" cy="535179"/>
            </a:xfrm>
            <a:prstGeom prst="rect">
              <a:avLst/>
            </a:prstGeom>
            <a:noFill/>
            <a:ln>
              <a:noFill/>
            </a:ln>
          </p:spPr>
          <p:txBody>
            <a:bodyPr wrap="square" rtlCol="0">
              <a:spAutoFit/>
            </a:bodyPr>
            <a:lstStyle/>
            <a:p>
              <a:pPr algn="ctr" defTabSz="698889" fontAlgn="base">
                <a:spcBef>
                  <a:spcPct val="0"/>
                </a:spcBef>
                <a:spcAft>
                  <a:spcPct val="0"/>
                </a:spcAft>
                <a:defRPr/>
              </a:pPr>
              <a:r>
                <a:rPr lang="en-US" sz="1836" kern="0" dirty="0">
                  <a:solidFill>
                    <a:srgbClr val="C00000"/>
                  </a:solidFill>
                  <a:latin typeface="Segoe UI Light"/>
                  <a:ea typeface="MS PGothic" charset="0"/>
                </a:rPr>
                <a:t>Database</a:t>
              </a:r>
            </a:p>
          </p:txBody>
        </p:sp>
      </p:grpSp>
      <p:sp>
        <p:nvSpPr>
          <p:cNvPr id="9" name="TextBox 8"/>
          <p:cNvSpPr txBox="1"/>
          <p:nvPr/>
        </p:nvSpPr>
        <p:spPr>
          <a:xfrm>
            <a:off x="6066142" y="2904783"/>
            <a:ext cx="1529405" cy="485365"/>
          </a:xfrm>
          <a:prstGeom prst="rect">
            <a:avLst/>
          </a:prstGeom>
          <a:noFill/>
        </p:spPr>
        <p:txBody>
          <a:bodyPr wrap="square" lIns="137119" tIns="109696" rIns="137119" bIns="109696" rtlCol="0">
            <a:spAutoFit/>
          </a:bodyPr>
          <a:lstStyle/>
          <a:p>
            <a:pPr defTabSz="698889" fontAlgn="base">
              <a:lnSpc>
                <a:spcPct val="90000"/>
              </a:lnSpc>
              <a:spcBef>
                <a:spcPct val="0"/>
              </a:spcBef>
              <a:spcAft>
                <a:spcPts val="450"/>
              </a:spcAft>
            </a:pPr>
            <a:endParaRPr lang="en-US" dirty="0">
              <a:gradFill>
                <a:gsLst>
                  <a:gs pos="2917">
                    <a:srgbClr val="2C2C2C"/>
                  </a:gs>
                  <a:gs pos="30000">
                    <a:srgbClr val="2C2C2C"/>
                  </a:gs>
                </a:gsLst>
                <a:lin ang="5400000" scaled="0"/>
              </a:gradFill>
              <a:latin typeface="Segoe UI" charset="0"/>
              <a:ea typeface="MS PGothic" charset="0"/>
            </a:endParaRPr>
          </a:p>
        </p:txBody>
      </p:sp>
      <p:grpSp>
        <p:nvGrpSpPr>
          <p:cNvPr id="10" name="Group 9"/>
          <p:cNvGrpSpPr/>
          <p:nvPr/>
        </p:nvGrpSpPr>
        <p:grpSpPr>
          <a:xfrm>
            <a:off x="8879971" y="2392274"/>
            <a:ext cx="1006283" cy="1190571"/>
            <a:chOff x="9615711" y="2006727"/>
            <a:chExt cx="1315542" cy="1556468"/>
          </a:xfrm>
        </p:grpSpPr>
        <p:sp>
          <p:nvSpPr>
            <p:cNvPr id="11" name="Oval 10"/>
            <p:cNvSpPr/>
            <p:nvPr/>
          </p:nvSpPr>
          <p:spPr bwMode="auto">
            <a:xfrm>
              <a:off x="9740272" y="2421832"/>
              <a:ext cx="1141363" cy="1141363"/>
            </a:xfrm>
            <a:prstGeom prst="ellipse">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9889" tIns="111911" rIns="139889" bIns="111911" numCol="1" spcCol="0" rtlCol="0" fromWordArt="0" anchor="t" anchorCtr="0" forceAA="0" compatLnSpc="1">
              <a:prstTxWarp prst="textNoShape">
                <a:avLst/>
              </a:prstTxWarp>
              <a:noAutofit/>
            </a:bodyPr>
            <a:lstStyle/>
            <a:p>
              <a:pPr algn="ctr" defTabSz="713262" fontAlgn="base">
                <a:lnSpc>
                  <a:spcPct val="90000"/>
                </a:lnSpc>
                <a:spcBef>
                  <a:spcPct val="0"/>
                </a:spcBef>
                <a:spcAft>
                  <a:spcPct val="0"/>
                </a:spcAft>
                <a:defRPr/>
              </a:pPr>
              <a:endParaRPr lang="en-US" sz="1836"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TextBox 11"/>
            <p:cNvSpPr txBox="1"/>
            <p:nvPr/>
          </p:nvSpPr>
          <p:spPr>
            <a:xfrm>
              <a:off x="9615711" y="2006727"/>
              <a:ext cx="1315542" cy="441847"/>
            </a:xfrm>
            <a:prstGeom prst="rect">
              <a:avLst/>
            </a:prstGeom>
            <a:noFill/>
          </p:spPr>
          <p:txBody>
            <a:bodyPr wrap="none" lIns="137119" tIns="109696" rIns="137119" bIns="109696" rtlCol="0">
              <a:spAutoFit/>
            </a:bodyPr>
            <a:lstStyle/>
            <a:p>
              <a:pPr defTabSz="698889" fontAlgn="base">
                <a:lnSpc>
                  <a:spcPct val="90000"/>
                </a:lnSpc>
                <a:spcBef>
                  <a:spcPct val="0"/>
                </a:spcBef>
                <a:spcAft>
                  <a:spcPts val="450"/>
                </a:spcAft>
                <a:defRPr/>
              </a:pPr>
              <a:r>
                <a:rPr lang="en-US" sz="841" kern="0" dirty="0">
                  <a:solidFill>
                    <a:srgbClr val="2C2C2C"/>
                  </a:solidFill>
                  <a:latin typeface="Segoe UI" charset="0"/>
                  <a:ea typeface="MS PGothic" charset="0"/>
                </a:rPr>
                <a:t>Policy Manager</a:t>
              </a:r>
            </a:p>
          </p:txBody>
        </p:sp>
      </p:grpSp>
      <p:sp>
        <p:nvSpPr>
          <p:cNvPr id="13" name="Rectangle 12"/>
          <p:cNvSpPr/>
          <p:nvPr/>
        </p:nvSpPr>
        <p:spPr>
          <a:xfrm>
            <a:off x="6319238" y="4129211"/>
            <a:ext cx="4065218" cy="1442476"/>
          </a:xfrm>
          <a:prstGeom prst="rect">
            <a:avLst/>
          </a:prstGeom>
          <a:solidFill>
            <a:srgbClr val="FFFFFF"/>
          </a:solidFill>
          <a:ln w="63500">
            <a:solidFill>
              <a:srgbClr val="C00000"/>
            </a:solidFill>
            <a:miter lim="800000"/>
          </a:ln>
        </p:spPr>
        <p:txBody>
          <a:bodyPr wrap="square">
            <a:noAutofit/>
          </a:bodyPr>
          <a:lstStyle/>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CREATE FUNCTION dbo.fn_securitypredicate(@wing int)</a:t>
            </a:r>
          </a:p>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    RETURNS TABLE WITH SCHEMABINDING AS</a:t>
            </a:r>
          </a:p>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    return SELECT 1 as [fn_securitypredicate_result] FROM</a:t>
            </a:r>
          </a:p>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        StaffDuties d INNER JOIN Employees e </a:t>
            </a:r>
          </a:p>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        ON (d.EmpId = e.EmpId) </a:t>
            </a:r>
          </a:p>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        WHERE e.UserSID = SUSER_SID() AND @wing = d.Wing;</a:t>
            </a:r>
          </a:p>
          <a:p>
            <a:pPr defTabSz="698889" fontAlgn="base">
              <a:lnSpc>
                <a:spcPct val="107000"/>
              </a:lnSpc>
              <a:spcBef>
                <a:spcPct val="0"/>
              </a:spcBef>
              <a:spcAft>
                <a:spcPct val="0"/>
              </a:spcAft>
              <a:defRPr/>
            </a:pPr>
            <a:endPar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endParaRPr>
          </a:p>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CREATE SECURITY POLICY dbo.SecPol</a:t>
            </a:r>
          </a:p>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    ADD FILTER PREDICATE dbo.fn_securitypredicate(Wing) ON Patients</a:t>
            </a:r>
          </a:p>
          <a:p>
            <a:pPr defTabSz="698889" fontAlgn="base">
              <a:lnSpc>
                <a:spcPct val="107000"/>
              </a:lnSpc>
              <a:spcBef>
                <a:spcPct val="0"/>
              </a:spcBef>
              <a:spcAft>
                <a:spcPct val="0"/>
              </a:spcAft>
              <a:defRPr/>
            </a:pPr>
            <a:r>
              <a:rPr lang="en-US" sz="841" kern="0" dirty="0">
                <a:solidFill>
                  <a:srgbClr val="2C2C2C"/>
                </a:solidFill>
                <a:latin typeface="Consolas" panose="020B0609020204030204" pitchFamily="49" charset="0"/>
                <a:ea typeface="Calibri" panose="020F0502020204030204" pitchFamily="34" charset="0"/>
                <a:cs typeface="Consolas" panose="020B0609020204030204" pitchFamily="49" charset="0"/>
              </a:rPr>
              <a:t>    WITH (STATE = ON)</a:t>
            </a:r>
          </a:p>
        </p:txBody>
      </p:sp>
      <p:grpSp>
        <p:nvGrpSpPr>
          <p:cNvPr id="14" name="Group 13"/>
          <p:cNvGrpSpPr/>
          <p:nvPr/>
        </p:nvGrpSpPr>
        <p:grpSpPr>
          <a:xfrm>
            <a:off x="4864853" y="2835214"/>
            <a:ext cx="2221042" cy="1231172"/>
            <a:chOff x="4464620" y="2717243"/>
            <a:chExt cx="2904044" cy="1609775"/>
          </a:xfrm>
          <a:solidFill>
            <a:srgbClr val="FFFFFF"/>
          </a:solidFill>
        </p:grpSpPr>
        <p:sp>
          <p:nvSpPr>
            <p:cNvPr id="15" name="Down Arrow 14"/>
            <p:cNvSpPr/>
            <p:nvPr/>
          </p:nvSpPr>
          <p:spPr bwMode="auto">
            <a:xfrm>
              <a:off x="5021100" y="3742227"/>
              <a:ext cx="281726" cy="584791"/>
            </a:xfrm>
            <a:prstGeom prst="downArrow">
              <a:avLst/>
            </a:prstGeom>
            <a:solidFill>
              <a:srgbClr val="D2D2D2">
                <a:lumMod val="75000"/>
              </a:srgbClr>
            </a:solidFill>
            <a:ln w="10795" cap="flat" cmpd="sng" algn="ctr">
              <a:noFill/>
              <a:prstDash val="solid"/>
              <a:headEnd type="none" w="med" len="med"/>
              <a:tailEnd type="none" w="med" len="med"/>
            </a:ln>
            <a:effectLst/>
          </p:spPr>
          <p:txBody>
            <a:bodyPr vert="horz" wrap="square" lIns="0" tIns="34967" rIns="0" bIns="34967" numCol="1" rtlCol="0" anchor="ctr" anchorCtr="0" compatLnSpc="1">
              <a:prstTxWarp prst="textNoShape">
                <a:avLst/>
              </a:prstTxWarp>
            </a:bodyPr>
            <a:lstStyle/>
            <a:p>
              <a:pPr algn="ctr" defTabSz="699077" fontAlgn="base">
                <a:spcBef>
                  <a:spcPct val="0"/>
                </a:spcBef>
                <a:spcAft>
                  <a:spcPct val="0"/>
                </a:spcAft>
                <a:defRPr/>
              </a:pPr>
              <a:endParaRPr lang="en-US" sz="1500" kern="0" dirty="0">
                <a:gradFill>
                  <a:gsLst>
                    <a:gs pos="0">
                      <a:srgbClr val="FFFFFF"/>
                    </a:gs>
                    <a:gs pos="100000">
                      <a:srgbClr val="FFFFFF"/>
                    </a:gs>
                  </a:gsLst>
                  <a:lin ang="5400000" scaled="0"/>
                </a:gradFill>
                <a:latin typeface="Segoe UI"/>
              </a:endParaRPr>
            </a:p>
          </p:txBody>
        </p:sp>
        <p:sp>
          <p:nvSpPr>
            <p:cNvPr id="16" name="Rectangle 15"/>
            <p:cNvSpPr/>
            <p:nvPr/>
          </p:nvSpPr>
          <p:spPr bwMode="auto">
            <a:xfrm>
              <a:off x="6035321" y="2717243"/>
              <a:ext cx="1333343" cy="1197600"/>
            </a:xfrm>
            <a:prstGeom prst="rect">
              <a:avLst/>
            </a:prstGeom>
            <a:solidFill>
              <a:srgbClr val="FFFFFF"/>
            </a:solidFill>
            <a:ln w="10795" cap="flat" cmpd="sng" algn="ctr">
              <a:noFill/>
              <a:prstDash val="solid"/>
              <a:headEnd type="none" w="med" len="med"/>
              <a:tailEnd type="none" w="med" len="med"/>
            </a:ln>
            <a:effectLst/>
          </p:spPr>
          <p:txBody>
            <a:bodyPr vert="horz" wrap="square" lIns="0" tIns="34967" rIns="0" bIns="34967" numCol="1" rtlCol="0" anchor="ctr" anchorCtr="0" compatLnSpc="1">
              <a:prstTxWarp prst="textNoShape">
                <a:avLst/>
              </a:prstTxWarp>
            </a:bodyPr>
            <a:lstStyle/>
            <a:p>
              <a:pPr algn="ctr" defTabSz="699077" fontAlgn="base">
                <a:spcBef>
                  <a:spcPct val="0"/>
                </a:spcBef>
                <a:spcAft>
                  <a:spcPct val="0"/>
                </a:spcAft>
                <a:defRPr/>
              </a:pPr>
              <a:r>
                <a:rPr lang="en-US" sz="918" kern="0" dirty="0">
                  <a:solidFill>
                    <a:srgbClr val="C00000"/>
                  </a:solidFill>
                  <a:latin typeface="Segoe UI"/>
                </a:rPr>
                <a:t>Filter</a:t>
              </a:r>
              <a:br>
                <a:rPr lang="en-US" sz="918" kern="0" dirty="0">
                  <a:solidFill>
                    <a:srgbClr val="C00000"/>
                  </a:solidFill>
                  <a:latin typeface="Segoe UI"/>
                </a:rPr>
              </a:br>
              <a:r>
                <a:rPr lang="en-US" sz="918" kern="0" dirty="0">
                  <a:solidFill>
                    <a:srgbClr val="C00000"/>
                  </a:solidFill>
                  <a:latin typeface="Segoe UI"/>
                </a:rPr>
                <a:t>Predicate:</a:t>
              </a:r>
            </a:p>
            <a:p>
              <a:pPr algn="ctr" defTabSz="699077" fontAlgn="base">
                <a:spcBef>
                  <a:spcPct val="0"/>
                </a:spcBef>
                <a:spcAft>
                  <a:spcPct val="0"/>
                </a:spcAft>
                <a:defRPr/>
              </a:pPr>
              <a:r>
                <a:rPr lang="en-US" sz="918" kern="0" dirty="0">
                  <a:solidFill>
                    <a:srgbClr val="C00000"/>
                  </a:solidFill>
                  <a:latin typeface="Segoe UI"/>
                </a:rPr>
                <a:t>INNER </a:t>
              </a:r>
              <a:br>
                <a:rPr lang="en-US" sz="918" kern="0" dirty="0">
                  <a:solidFill>
                    <a:srgbClr val="C00000"/>
                  </a:solidFill>
                  <a:latin typeface="Segoe UI"/>
                </a:rPr>
              </a:br>
              <a:r>
                <a:rPr lang="en-US" sz="918" kern="0" dirty="0">
                  <a:solidFill>
                    <a:srgbClr val="C00000"/>
                  </a:solidFill>
                  <a:latin typeface="Segoe UI"/>
                </a:rPr>
                <a:t>JOIN…</a:t>
              </a:r>
            </a:p>
          </p:txBody>
        </p:sp>
        <p:sp>
          <p:nvSpPr>
            <p:cNvPr id="17" name="Rectangle 16"/>
            <p:cNvSpPr/>
            <p:nvPr/>
          </p:nvSpPr>
          <p:spPr bwMode="auto">
            <a:xfrm>
              <a:off x="4464620" y="2719203"/>
              <a:ext cx="1420557" cy="1198034"/>
            </a:xfrm>
            <a:prstGeom prst="rect">
              <a:avLst/>
            </a:prstGeom>
            <a:solidFill>
              <a:srgbClr val="C00000"/>
            </a:solidFill>
            <a:ln w="10795" cap="flat" cmpd="sng" algn="ctr">
              <a:noFill/>
              <a:prstDash val="solid"/>
              <a:headEnd type="none" w="med" len="med"/>
              <a:tailEnd type="none" w="med" len="med"/>
            </a:ln>
            <a:effectLst/>
          </p:spPr>
          <p:txBody>
            <a:bodyPr vert="horz" wrap="square" lIns="0" tIns="34967" rIns="0" bIns="34967" numCol="1" rtlCol="0" anchor="ctr" anchorCtr="0" compatLnSpc="1">
              <a:prstTxWarp prst="textNoShape">
                <a:avLst/>
              </a:prstTxWarp>
            </a:bodyPr>
            <a:lstStyle/>
            <a:p>
              <a:pPr algn="ctr" defTabSz="699077" fontAlgn="base">
                <a:spcBef>
                  <a:spcPct val="0"/>
                </a:spcBef>
                <a:spcAft>
                  <a:spcPct val="0"/>
                </a:spcAft>
                <a:defRPr/>
              </a:pPr>
              <a:r>
                <a:rPr lang="en-US" sz="1836" kern="0" dirty="0">
                  <a:solidFill>
                    <a:srgbClr val="FFFFFF"/>
                  </a:solidFill>
                  <a:latin typeface="Segoe UI Light"/>
                </a:rPr>
                <a:t>Security</a:t>
              </a:r>
            </a:p>
            <a:p>
              <a:pPr algn="ctr" defTabSz="699077" fontAlgn="base">
                <a:spcBef>
                  <a:spcPct val="0"/>
                </a:spcBef>
                <a:spcAft>
                  <a:spcPct val="0"/>
                </a:spcAft>
                <a:defRPr/>
              </a:pPr>
              <a:r>
                <a:rPr lang="en-US" sz="1836" kern="0" dirty="0">
                  <a:solidFill>
                    <a:srgbClr val="FFFFFF"/>
                  </a:solidFill>
                  <a:latin typeface="Segoe UI Light"/>
                </a:rPr>
                <a:t>Policy</a:t>
              </a:r>
            </a:p>
          </p:txBody>
        </p:sp>
      </p:grpSp>
      <p:sp>
        <p:nvSpPr>
          <p:cNvPr id="18" name="Rectangle 17"/>
          <p:cNvSpPr/>
          <p:nvPr/>
        </p:nvSpPr>
        <p:spPr>
          <a:xfrm>
            <a:off x="2221733" y="4106409"/>
            <a:ext cx="1325786" cy="916269"/>
          </a:xfrm>
          <a:prstGeom prst="rect">
            <a:avLst/>
          </a:prstGeom>
          <a:solidFill>
            <a:srgbClr val="C00000"/>
          </a:solidFill>
          <a:ln w="10795" cap="flat" cmpd="sng" algn="ctr">
            <a:solidFill>
              <a:srgbClr val="D2D2D2">
                <a:lumMod val="60000"/>
                <a:lumOff val="40000"/>
              </a:srgbClr>
            </a:solidFill>
            <a:prstDash val="solid"/>
          </a:ln>
          <a:effectLst/>
        </p:spPr>
        <p:txBody>
          <a:bodyPr rtlCol="0" anchor="ctr"/>
          <a:lstStyle/>
          <a:p>
            <a:pPr algn="ctr" defTabSz="698889" fontAlgn="base">
              <a:spcBef>
                <a:spcPct val="0"/>
              </a:spcBef>
              <a:spcAft>
                <a:spcPct val="0"/>
              </a:spcAft>
              <a:defRPr/>
            </a:pPr>
            <a:r>
              <a:rPr lang="en-US" sz="1836" kern="0" dirty="0">
                <a:solidFill>
                  <a:srgbClr val="FFFFFF"/>
                </a:solidFill>
                <a:latin typeface="Segoe UI Light"/>
              </a:rPr>
              <a:t>Application</a:t>
            </a:r>
          </a:p>
        </p:txBody>
      </p:sp>
      <p:graphicFrame>
        <p:nvGraphicFramePr>
          <p:cNvPr id="19" name="Table 18"/>
          <p:cNvGraphicFramePr>
            <a:graphicFrameLocks noGrp="1"/>
          </p:cNvGraphicFramePr>
          <p:nvPr>
            <p:extLst/>
          </p:nvPr>
        </p:nvGraphicFramePr>
        <p:xfrm>
          <a:off x="4861213" y="4126542"/>
          <a:ext cx="1090680" cy="1008738"/>
        </p:xfrm>
        <a:graphic>
          <a:graphicData uri="http://schemas.openxmlformats.org/drawingml/2006/table">
            <a:tbl>
              <a:tblPr firstRow="1" bandRow="1"/>
              <a:tblGrid>
                <a:gridCol w="363560">
                  <a:extLst>
                    <a:ext uri="{9D8B030D-6E8A-4147-A177-3AD203B41FA5}">
                      <a16:colId xmlns:a16="http://schemas.microsoft.com/office/drawing/2014/main" val="20000"/>
                    </a:ext>
                  </a:extLst>
                </a:gridCol>
                <a:gridCol w="363560">
                  <a:extLst>
                    <a:ext uri="{9D8B030D-6E8A-4147-A177-3AD203B41FA5}">
                      <a16:colId xmlns:a16="http://schemas.microsoft.com/office/drawing/2014/main" val="20001"/>
                    </a:ext>
                  </a:extLst>
                </a:gridCol>
                <a:gridCol w="363560">
                  <a:extLst>
                    <a:ext uri="{9D8B030D-6E8A-4147-A177-3AD203B41FA5}">
                      <a16:colId xmlns:a16="http://schemas.microsoft.com/office/drawing/2014/main" val="20002"/>
                    </a:ext>
                  </a:extLst>
                </a:gridCol>
              </a:tblGrid>
              <a:tr h="283290">
                <a:tc gridSpan="3">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400" b="0" dirty="0">
                          <a:latin typeface="+mj-lt"/>
                        </a:rPr>
                        <a:t>Patients</a:t>
                      </a:r>
                    </a:p>
                  </a:txBody>
                  <a:tcPr marL="69934" marR="69934" marT="34967" marB="34967">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hMerge="1">
                  <a:txBody>
                    <a:bodyPr/>
                    <a:lstStyle/>
                    <a:p>
                      <a:endParaRPr lang="en-US" sz="100" dirty="0"/>
                    </a:p>
                  </a:txBody>
                  <a:tcPr/>
                </a:tc>
                <a:tc hMerge="1">
                  <a:txBody>
                    <a:bodyPr/>
                    <a:lstStyle/>
                    <a:p>
                      <a:endParaRPr lang="en-US" sz="100" dirty="0"/>
                    </a:p>
                  </a:txBody>
                  <a:tcPr/>
                </a:tc>
                <a:extLst>
                  <a:ext uri="{0D108BD9-81ED-4DB2-BD59-A6C34878D82A}">
                    <a16:rowId xmlns:a16="http://schemas.microsoft.com/office/drawing/2014/main" val="10000"/>
                  </a:ext>
                </a:extLst>
              </a:tr>
              <a:tr h="181361">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p>
                  </a:txBody>
                  <a:tcPr marL="69934" marR="69934" marT="34967" marB="3496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solidFill>
                          <a:schemeClr val="tx1"/>
                        </a:solidFill>
                      </a:endParaRPr>
                    </a:p>
                  </a:txBody>
                  <a:tcPr marL="69934" marR="69934" marT="34967" marB="3496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p>
                  </a:txBody>
                  <a:tcPr marL="69934" marR="69934" marT="34967" marB="3496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1"/>
                  </a:ext>
                </a:extLst>
              </a:tr>
              <a:tr h="181361">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solidFill>
                          <a:schemeClr val="tx1"/>
                        </a:solidFill>
                      </a:endParaRPr>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0002"/>
                  </a:ext>
                </a:extLst>
              </a:tr>
              <a:tr h="181361">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solidFill>
                          <a:schemeClr val="tx1"/>
                        </a:solidFill>
                      </a:endParaRPr>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3"/>
                  </a:ext>
                </a:extLst>
              </a:tr>
              <a:tr h="181361">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solidFill>
                          <a:schemeClr val="tx1"/>
                        </a:solidFill>
                      </a:endParaRPr>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endParaRPr lang="en-US" sz="100" b="1" dirty="0"/>
                    </a:p>
                  </a:txBody>
                  <a:tcPr marL="69934" marR="69934" marT="34967" marB="3496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0004"/>
                  </a:ext>
                </a:extLst>
              </a:tr>
            </a:tbl>
          </a:graphicData>
        </a:graphic>
      </p:graphicFrame>
      <p:sp>
        <p:nvSpPr>
          <p:cNvPr id="20" name="TextBox 19"/>
          <p:cNvSpPr txBox="1"/>
          <p:nvPr/>
        </p:nvSpPr>
        <p:spPr>
          <a:xfrm>
            <a:off x="1822466" y="1725751"/>
            <a:ext cx="8289926" cy="675249"/>
          </a:xfrm>
          <a:prstGeom prst="rect">
            <a:avLst/>
          </a:prstGeom>
          <a:noFill/>
        </p:spPr>
        <p:txBody>
          <a:bodyPr wrap="square" rtlCol="0">
            <a:spAutoFit/>
          </a:bodyPr>
          <a:lstStyle/>
          <a:p>
            <a:pPr defTabSz="698889" fontAlgn="base">
              <a:spcBef>
                <a:spcPct val="0"/>
              </a:spcBef>
              <a:spcAft>
                <a:spcPct val="0"/>
              </a:spcAft>
            </a:pPr>
            <a:r>
              <a:rPr lang="it-IT" sz="788" dirty="0">
                <a:solidFill>
                  <a:srgbClr val="C00000"/>
                </a:solidFill>
                <a:latin typeface="Segoe UI Semibold" panose="020B0702040204020203" pitchFamily="34" charset="0"/>
                <a:ea typeface="MS PGothic" charset="0"/>
                <a:cs typeface="Segoe UI Semibold" panose="020B0702040204020203" pitchFamily="34" charset="0"/>
              </a:rPr>
              <a:t>Uno</a:t>
            </a:r>
            <a:br>
              <a:rPr lang="it-IT" sz="1500" dirty="0">
                <a:solidFill>
                  <a:srgbClr val="2C2C2C"/>
                </a:solidFill>
                <a:latin typeface="Segoe UI Light"/>
                <a:ea typeface="MS PGothic" charset="0"/>
              </a:rPr>
            </a:br>
            <a:r>
              <a:rPr lang="it-IT" sz="1500" dirty="0">
                <a:solidFill>
                  <a:srgbClr val="2C2C2C"/>
                </a:solidFill>
                <a:latin typeface="Segoe UI Light"/>
                <a:ea typeface="MS PGothic" charset="0"/>
              </a:rPr>
              <a:t>Gestore delle policy crea un predicato in T-SQL per filtrare i dati in base all’identificativo utente e crea «security policy» che vincola tale predicato alla tabella dei pazienti.</a:t>
            </a:r>
          </a:p>
        </p:txBody>
      </p:sp>
      <p:grpSp>
        <p:nvGrpSpPr>
          <p:cNvPr id="21" name="Group 20"/>
          <p:cNvGrpSpPr/>
          <p:nvPr/>
        </p:nvGrpSpPr>
        <p:grpSpPr>
          <a:xfrm>
            <a:off x="2388069" y="2392273"/>
            <a:ext cx="873051" cy="1194997"/>
            <a:chOff x="1128665" y="2006727"/>
            <a:chExt cx="1141363" cy="1562254"/>
          </a:xfrm>
        </p:grpSpPr>
        <p:sp>
          <p:nvSpPr>
            <p:cNvPr id="22" name="Oval 21"/>
            <p:cNvSpPr/>
            <p:nvPr/>
          </p:nvSpPr>
          <p:spPr bwMode="auto">
            <a:xfrm>
              <a:off x="1128665" y="2427618"/>
              <a:ext cx="1141363" cy="1141363"/>
            </a:xfrm>
            <a:prstGeom prst="ellipse">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9889" tIns="111911" rIns="139889" bIns="111911" numCol="1" spcCol="0" rtlCol="0" fromWordArt="0" anchor="t" anchorCtr="0" forceAA="0" compatLnSpc="1">
              <a:prstTxWarp prst="textNoShape">
                <a:avLst/>
              </a:prstTxWarp>
              <a:noAutofit/>
            </a:bodyPr>
            <a:lstStyle/>
            <a:p>
              <a:pPr algn="ctr" defTabSz="713262" fontAlgn="base">
                <a:lnSpc>
                  <a:spcPct val="90000"/>
                </a:lnSpc>
                <a:spcBef>
                  <a:spcPct val="0"/>
                </a:spcBef>
                <a:spcAft>
                  <a:spcPct val="0"/>
                </a:spcAft>
                <a:defRPr/>
              </a:pPr>
              <a:endParaRPr lang="en-US" sz="1836"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3" name="TextBox 22"/>
            <p:cNvSpPr txBox="1"/>
            <p:nvPr/>
          </p:nvSpPr>
          <p:spPr>
            <a:xfrm>
              <a:off x="1324279" y="2006727"/>
              <a:ext cx="750137" cy="450720"/>
            </a:xfrm>
            <a:prstGeom prst="rect">
              <a:avLst/>
            </a:prstGeom>
            <a:noFill/>
          </p:spPr>
          <p:txBody>
            <a:bodyPr wrap="none" lIns="137119" tIns="109696" rIns="137119" bIns="109696" rtlCol="0">
              <a:spAutoFit/>
            </a:bodyPr>
            <a:lstStyle/>
            <a:p>
              <a:pPr algn="ctr" defTabSz="698889" fontAlgn="base">
                <a:lnSpc>
                  <a:spcPct val="90000"/>
                </a:lnSpc>
                <a:spcBef>
                  <a:spcPct val="0"/>
                </a:spcBef>
                <a:spcAft>
                  <a:spcPts val="450"/>
                </a:spcAft>
                <a:defRPr/>
              </a:pPr>
              <a:r>
                <a:rPr lang="en-US" sz="841" kern="0" dirty="0">
                  <a:solidFill>
                    <a:srgbClr val="2C2C2C"/>
                  </a:solidFill>
                  <a:latin typeface="Segoe UI" charset="0"/>
                  <a:ea typeface="MS PGothic" charset="0"/>
                </a:rPr>
                <a:t>Nurse</a:t>
              </a:r>
            </a:p>
          </p:txBody>
        </p:sp>
      </p:grpSp>
      <p:cxnSp>
        <p:nvCxnSpPr>
          <p:cNvPr id="24" name="Straight Arrow Connector 23"/>
          <p:cNvCxnSpPr>
            <a:endCxn id="18" idx="0"/>
          </p:cNvCxnSpPr>
          <p:nvPr/>
        </p:nvCxnSpPr>
        <p:spPr>
          <a:xfrm>
            <a:off x="2851160" y="3619130"/>
            <a:ext cx="33465" cy="487276"/>
          </a:xfrm>
          <a:prstGeom prst="straightConnector1">
            <a:avLst/>
          </a:prstGeom>
          <a:noFill/>
          <a:ln w="38100" cap="flat" cmpd="sng" algn="ctr">
            <a:solidFill>
              <a:srgbClr val="505050"/>
            </a:solidFill>
            <a:prstDash val="solid"/>
            <a:tailEnd type="triangle"/>
          </a:ln>
          <a:effectLst/>
        </p:spPr>
      </p:cxnSp>
      <p:cxnSp>
        <p:nvCxnSpPr>
          <p:cNvPr id="25" name="Elbow Connector 24"/>
          <p:cNvCxnSpPr>
            <a:stCxn id="13" idx="0"/>
          </p:cNvCxnSpPr>
          <p:nvPr/>
        </p:nvCxnSpPr>
        <p:spPr>
          <a:xfrm rot="16200000" flipV="1">
            <a:off x="7359038" y="3136403"/>
            <a:ext cx="834498" cy="1151120"/>
          </a:xfrm>
          <a:prstGeom prst="bentConnector2">
            <a:avLst/>
          </a:prstGeom>
          <a:noFill/>
          <a:ln w="38100" cap="flat" cmpd="sng" algn="ctr">
            <a:solidFill>
              <a:srgbClr val="505050"/>
            </a:solidFill>
            <a:prstDash val="solid"/>
            <a:tailEnd type="triangle"/>
          </a:ln>
          <a:effectLst/>
        </p:spPr>
      </p:cxnSp>
      <p:sp>
        <p:nvSpPr>
          <p:cNvPr id="26" name="Curved Right Arrow 25"/>
          <p:cNvSpPr/>
          <p:nvPr/>
        </p:nvSpPr>
        <p:spPr>
          <a:xfrm>
            <a:off x="6022165" y="4262081"/>
            <a:ext cx="240400" cy="475506"/>
          </a:xfrm>
          <a:prstGeom prst="curvedRightArrow">
            <a:avLst>
              <a:gd name="adj1" fmla="val 25266"/>
              <a:gd name="adj2" fmla="val 56109"/>
              <a:gd name="adj3" fmla="val 46212"/>
            </a:avLst>
          </a:prstGeom>
          <a:solidFill>
            <a:srgbClr val="C00000"/>
          </a:solidFill>
          <a:ln w="10795" cap="flat" cmpd="sng" algn="ctr">
            <a:noFill/>
            <a:prstDash val="solid"/>
          </a:ln>
          <a:effectLst/>
        </p:spPr>
        <p:txBody>
          <a:bodyPr rtlCol="0" anchor="ctr"/>
          <a:lstStyle/>
          <a:p>
            <a:pPr algn="ctr" defTabSz="698889" fontAlgn="base">
              <a:spcBef>
                <a:spcPct val="0"/>
              </a:spcBef>
              <a:spcAft>
                <a:spcPct val="0"/>
              </a:spcAft>
              <a:defRPr/>
            </a:pPr>
            <a:endParaRPr lang="en-US" sz="1836" kern="0" dirty="0">
              <a:ln w="0"/>
              <a:solidFill>
                <a:srgbClr val="2C2C2C"/>
              </a:solidFill>
              <a:effectLst>
                <a:outerShdw blurRad="38100" dist="19050" dir="2700000" algn="tl" rotWithShape="0">
                  <a:srgbClr val="2C2C2C">
                    <a:alpha val="40000"/>
                  </a:srgbClr>
                </a:outerShdw>
              </a:effectLst>
              <a:latin typeface="Segoe UI"/>
            </a:endParaRPr>
          </a:p>
        </p:txBody>
      </p:sp>
      <p:sp>
        <p:nvSpPr>
          <p:cNvPr id="27" name="Curved Right Arrow 26"/>
          <p:cNvSpPr/>
          <p:nvPr/>
        </p:nvSpPr>
        <p:spPr>
          <a:xfrm>
            <a:off x="6033753" y="4734532"/>
            <a:ext cx="240400" cy="723547"/>
          </a:xfrm>
          <a:prstGeom prst="curvedRightArrow">
            <a:avLst>
              <a:gd name="adj1" fmla="val 25266"/>
              <a:gd name="adj2" fmla="val 56109"/>
              <a:gd name="adj3" fmla="val 46212"/>
            </a:avLst>
          </a:prstGeom>
          <a:solidFill>
            <a:srgbClr val="C00000"/>
          </a:solidFill>
          <a:ln w="10795" cap="flat" cmpd="sng" algn="ctr">
            <a:noFill/>
            <a:prstDash val="solid"/>
          </a:ln>
          <a:effectLst/>
        </p:spPr>
        <p:txBody>
          <a:bodyPr rtlCol="0" anchor="ctr"/>
          <a:lstStyle/>
          <a:p>
            <a:pPr algn="ctr" defTabSz="698889" fontAlgn="base">
              <a:spcBef>
                <a:spcPct val="0"/>
              </a:spcBef>
              <a:spcAft>
                <a:spcPct val="0"/>
              </a:spcAft>
              <a:defRPr/>
            </a:pPr>
            <a:endParaRPr lang="en-US" sz="1836" kern="0" dirty="0">
              <a:ln w="0"/>
              <a:solidFill>
                <a:srgbClr val="2C2C2C"/>
              </a:solidFill>
              <a:effectLst>
                <a:outerShdw blurRad="38100" dist="19050" dir="2700000" algn="tl" rotWithShape="0">
                  <a:srgbClr val="2C2C2C">
                    <a:alpha val="40000"/>
                  </a:srgbClr>
                </a:outerShdw>
              </a:effectLst>
              <a:latin typeface="Segoe UI"/>
            </a:endParaRPr>
          </a:p>
        </p:txBody>
      </p:sp>
      <p:sp>
        <p:nvSpPr>
          <p:cNvPr id="28" name="TextBox 27"/>
          <p:cNvSpPr txBox="1"/>
          <p:nvPr/>
        </p:nvSpPr>
        <p:spPr>
          <a:xfrm>
            <a:off x="2429119" y="4880643"/>
            <a:ext cx="1739412" cy="243465"/>
          </a:xfrm>
          <a:prstGeom prst="rect">
            <a:avLst/>
          </a:prstGeom>
          <a:solidFill>
            <a:srgbClr val="FFFFFF"/>
          </a:solidFill>
          <a:ln w="63500">
            <a:solidFill>
              <a:srgbClr val="C00000"/>
            </a:solidFill>
            <a:miter lim="800000"/>
          </a:ln>
        </p:spPr>
        <p:txBody>
          <a:bodyPr wrap="square">
            <a:spAutoFit/>
          </a:bodyPr>
          <a:lstStyle>
            <a:defPPr>
              <a:defRPr lang="en-US"/>
            </a:defPPr>
            <a:lvl1pPr>
              <a:lnSpc>
                <a:spcPct val="107000"/>
              </a:lnSpc>
              <a:defRPr sz="1200">
                <a:solidFill>
                  <a:srgbClr val="0000FF"/>
                </a:solidFill>
                <a:latin typeface="Consolas" panose="020B0609020204030204" pitchFamily="49" charset="0"/>
                <a:ea typeface="Calibri" panose="020F0502020204030204" pitchFamily="34" charset="0"/>
                <a:cs typeface="Consolas" panose="020B0609020204030204" pitchFamily="49" charset="0"/>
              </a:defRPr>
            </a:lvl1pPr>
          </a:lstStyle>
          <a:p>
            <a:pPr algn="ctr" defTabSz="698889" fontAlgn="base">
              <a:spcBef>
                <a:spcPct val="0"/>
              </a:spcBef>
              <a:spcAft>
                <a:spcPct val="0"/>
              </a:spcAft>
              <a:defRPr/>
            </a:pPr>
            <a:r>
              <a:rPr lang="en-US" sz="918" kern="0" dirty="0">
                <a:solidFill>
                  <a:srgbClr val="2C2C2C"/>
                </a:solidFill>
              </a:rPr>
              <a:t>SELECT * FROM Patients</a:t>
            </a:r>
          </a:p>
        </p:txBody>
      </p:sp>
      <p:sp>
        <p:nvSpPr>
          <p:cNvPr id="29" name="TextBox 28"/>
          <p:cNvSpPr txBox="1"/>
          <p:nvPr/>
        </p:nvSpPr>
        <p:spPr>
          <a:xfrm>
            <a:off x="6321621" y="4520937"/>
            <a:ext cx="3896099" cy="369204"/>
          </a:xfrm>
          <a:prstGeom prst="rect">
            <a:avLst/>
          </a:prstGeom>
          <a:solidFill>
            <a:srgbClr val="FFFFFF"/>
          </a:solidFill>
          <a:ln w="63500">
            <a:solidFill>
              <a:srgbClr val="C00000"/>
            </a:solidFill>
            <a:miter lim="800000"/>
          </a:ln>
        </p:spPr>
        <p:txBody>
          <a:bodyPr wrap="square">
            <a:spAutoFit/>
          </a:bodyPr>
          <a:lstStyle>
            <a:defPPr>
              <a:defRPr lang="en-US"/>
            </a:defPPr>
            <a:lvl1pPr>
              <a:lnSpc>
                <a:spcPct val="107000"/>
              </a:lnSpc>
              <a:defRPr sz="1200">
                <a:solidFill>
                  <a:srgbClr val="0000FF"/>
                </a:solidFill>
                <a:latin typeface="Consolas" panose="020B0609020204030204" pitchFamily="49" charset="0"/>
                <a:ea typeface="Calibri" panose="020F0502020204030204" pitchFamily="34" charset="0"/>
                <a:cs typeface="Consolas" panose="020B0609020204030204" pitchFamily="49" charset="0"/>
              </a:defRPr>
            </a:lvl1pPr>
          </a:lstStyle>
          <a:p>
            <a:pPr defTabSz="698889" fontAlgn="base">
              <a:spcBef>
                <a:spcPct val="0"/>
              </a:spcBef>
              <a:spcAft>
                <a:spcPct val="0"/>
              </a:spcAft>
              <a:defRPr/>
            </a:pPr>
            <a:r>
              <a:rPr lang="en-US" sz="841" kern="0" dirty="0">
                <a:solidFill>
                  <a:srgbClr val="2C2C2C"/>
                </a:solidFill>
              </a:rPr>
              <a:t>SELECT * FROM Patients</a:t>
            </a:r>
          </a:p>
          <a:p>
            <a:pPr defTabSz="698889" fontAlgn="base">
              <a:spcBef>
                <a:spcPct val="0"/>
              </a:spcBef>
              <a:spcAft>
                <a:spcPct val="0"/>
              </a:spcAft>
              <a:defRPr/>
            </a:pPr>
            <a:r>
              <a:rPr lang="en-US" sz="841" kern="0" dirty="0">
                <a:solidFill>
                  <a:srgbClr val="2C2C2C"/>
                </a:solidFill>
              </a:rPr>
              <a:t>   SEMIJOIN APPLY dbo.fn_securitypredicate(patients.Wing);</a:t>
            </a:r>
          </a:p>
        </p:txBody>
      </p:sp>
      <p:sp>
        <p:nvSpPr>
          <p:cNvPr id="30" name="TextBox 29"/>
          <p:cNvSpPr txBox="1"/>
          <p:nvPr/>
        </p:nvSpPr>
        <p:spPr>
          <a:xfrm>
            <a:off x="6318047" y="5046729"/>
            <a:ext cx="3899673" cy="520891"/>
          </a:xfrm>
          <a:prstGeom prst="rect">
            <a:avLst/>
          </a:prstGeom>
          <a:solidFill>
            <a:srgbClr val="FFFFFF"/>
          </a:solidFill>
          <a:ln w="63500">
            <a:solidFill>
              <a:srgbClr val="C00000"/>
            </a:solidFill>
            <a:miter lim="800000"/>
          </a:ln>
        </p:spPr>
        <p:txBody>
          <a:bodyPr wrap="square">
            <a:noAutofit/>
          </a:bodyPr>
          <a:lstStyle>
            <a:defPPr>
              <a:defRPr lang="en-US"/>
            </a:defPPr>
            <a:lvl1pPr>
              <a:lnSpc>
                <a:spcPct val="107000"/>
              </a:lnSpc>
              <a:defRPr sz="1200">
                <a:solidFill>
                  <a:srgbClr val="0000FF"/>
                </a:solidFill>
                <a:latin typeface="Consolas" panose="020B0609020204030204" pitchFamily="49" charset="0"/>
                <a:ea typeface="Calibri" panose="020F0502020204030204" pitchFamily="34" charset="0"/>
                <a:cs typeface="Consolas" panose="020B0609020204030204" pitchFamily="49" charset="0"/>
              </a:defRPr>
            </a:lvl1pPr>
          </a:lstStyle>
          <a:p>
            <a:pPr defTabSz="698889" fontAlgn="base">
              <a:spcBef>
                <a:spcPct val="0"/>
              </a:spcBef>
              <a:spcAft>
                <a:spcPct val="0"/>
              </a:spcAft>
              <a:defRPr/>
            </a:pPr>
            <a:r>
              <a:rPr lang="en-US" sz="841" kern="0" dirty="0">
                <a:solidFill>
                  <a:srgbClr val="2C2C2C"/>
                </a:solidFill>
              </a:rPr>
              <a:t>SELECT Patients.* FROM Patients,</a:t>
            </a:r>
          </a:p>
          <a:p>
            <a:pPr defTabSz="698889" fontAlgn="base">
              <a:spcBef>
                <a:spcPct val="0"/>
              </a:spcBef>
              <a:spcAft>
                <a:spcPct val="0"/>
              </a:spcAft>
              <a:defRPr/>
            </a:pPr>
            <a:r>
              <a:rPr lang="en-US" sz="841" kern="0" dirty="0">
                <a:solidFill>
                  <a:srgbClr val="2C2C2C"/>
                </a:solidFill>
              </a:rPr>
              <a:t>   StaffDuties d INNER JOIN Employees e ON (d.EmpId = e.EmpId) </a:t>
            </a:r>
          </a:p>
          <a:p>
            <a:pPr defTabSz="698889" fontAlgn="base">
              <a:spcBef>
                <a:spcPct val="0"/>
              </a:spcBef>
              <a:spcAft>
                <a:spcPct val="0"/>
              </a:spcAft>
              <a:defRPr/>
            </a:pPr>
            <a:r>
              <a:rPr lang="en-US" sz="841" kern="0" dirty="0">
                <a:solidFill>
                  <a:srgbClr val="2C2C2C"/>
                </a:solidFill>
              </a:rPr>
              <a:t>   WHERE e.UserSID = SUSER_SID() AND Patients.wing = d.Wing;</a:t>
            </a:r>
          </a:p>
          <a:p>
            <a:pPr defTabSz="698889" fontAlgn="base">
              <a:spcBef>
                <a:spcPct val="0"/>
              </a:spcBef>
              <a:spcAft>
                <a:spcPct val="0"/>
              </a:spcAft>
              <a:defRPr/>
            </a:pPr>
            <a:endParaRPr lang="en-US" sz="841" kern="0" dirty="0">
              <a:solidFill>
                <a:srgbClr val="2C2C2C"/>
              </a:solidFill>
            </a:endParaRPr>
          </a:p>
        </p:txBody>
      </p:sp>
      <p:pic>
        <p:nvPicPr>
          <p:cNvPr id="31" name="Picture 30"/>
          <p:cNvPicPr>
            <a:picLocks noChangeAspect="1"/>
          </p:cNvPicPr>
          <p:nvPr/>
        </p:nvPicPr>
        <p:blipFill>
          <a:blip r:embed="rId3"/>
          <a:stretch>
            <a:fillRect/>
          </a:stretch>
        </p:blipFill>
        <p:spPr>
          <a:xfrm>
            <a:off x="8579116" y="2670508"/>
            <a:ext cx="1583382" cy="1221958"/>
          </a:xfrm>
          <a:prstGeom prst="rect">
            <a:avLst/>
          </a:prstGeom>
        </p:spPr>
      </p:pic>
      <p:pic>
        <p:nvPicPr>
          <p:cNvPr id="32" name="Picture 31"/>
          <p:cNvPicPr>
            <a:picLocks noChangeAspect="1"/>
          </p:cNvPicPr>
          <p:nvPr/>
        </p:nvPicPr>
        <p:blipFill>
          <a:blip r:embed="rId4"/>
          <a:stretch>
            <a:fillRect/>
          </a:stretch>
        </p:blipFill>
        <p:spPr>
          <a:xfrm>
            <a:off x="2354271" y="2670508"/>
            <a:ext cx="972403" cy="1161720"/>
          </a:xfrm>
          <a:prstGeom prst="rect">
            <a:avLst/>
          </a:prstGeom>
        </p:spPr>
      </p:pic>
    </p:spTree>
    <p:extLst>
      <p:ext uri="{BB962C8B-B14F-4D97-AF65-F5344CB8AC3E}">
        <p14:creationId xmlns:p14="http://schemas.microsoft.com/office/powerpoint/2010/main" val="421628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50"/>
                                        <p:tgtEl>
                                          <p:spTgt spid="25"/>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750" fill="hold"/>
                                        <p:tgtEl>
                                          <p:spTgt spid="4"/>
                                        </p:tgtEl>
                                        <p:attrNameLst>
                                          <p:attrName>ppt_x</p:attrName>
                                        </p:attrNameLst>
                                      </p:cBhvr>
                                      <p:tavLst>
                                        <p:tav tm="0">
                                          <p:val>
                                            <p:strVal val="0-#ppt_w/2"/>
                                          </p:val>
                                        </p:tav>
                                        <p:tav tm="100000">
                                          <p:val>
                                            <p:strVal val="#ppt_x"/>
                                          </p:val>
                                        </p:tav>
                                      </p:tavLst>
                                    </p:anim>
                                    <p:anim calcmode="lin" valueType="num">
                                      <p:cBhvr additive="base">
                                        <p:cTn id="25" dur="750" fill="hold"/>
                                        <p:tgtEl>
                                          <p:spTgt spid="4"/>
                                        </p:tgtEl>
                                        <p:attrNameLst>
                                          <p:attrName>ppt_y</p:attrName>
                                        </p:attrNameLst>
                                      </p:cBhvr>
                                      <p:tavLst>
                                        <p:tav tm="0">
                                          <p:val>
                                            <p:strVal val="#ppt_y"/>
                                          </p:val>
                                        </p:tav>
                                        <p:tav tm="100000">
                                          <p:val>
                                            <p:strVal val="#ppt_y"/>
                                          </p:val>
                                        </p:tav>
                                      </p:tavLst>
                                    </p:anim>
                                  </p:childTnLst>
                                </p:cTn>
                              </p:par>
                              <p:par>
                                <p:cTn id="26" presetID="9" presetClass="emph" presetSubtype="0" nodeType="withEffect">
                                  <p:stCondLst>
                                    <p:cond delay="0"/>
                                  </p:stCondLst>
                                  <p:childTnLst>
                                    <p:set>
                                      <p:cBhvr rctx="PPT">
                                        <p:cTn id="27" dur="indefinite"/>
                                        <p:tgtEl>
                                          <p:spTgt spid="31"/>
                                        </p:tgtEl>
                                        <p:attrNameLst>
                                          <p:attrName>style.opacity</p:attrName>
                                        </p:attrNameLst>
                                      </p:cBhvr>
                                      <p:to>
                                        <p:strVal val="0.25"/>
                                      </p:to>
                                    </p:set>
                                    <p:animEffect filter="image" prLst="opacity: 0.25">
                                      <p:cBhvr rctx="IE">
                                        <p:cTn id="28" dur="indefinite"/>
                                        <p:tgtEl>
                                          <p:spTgt spid="31"/>
                                        </p:tgtEl>
                                      </p:cBhvr>
                                    </p:animEffect>
                                  </p:childTnLst>
                                </p:cTn>
                              </p:par>
                              <p:par>
                                <p:cTn id="29" presetID="42" presetClass="exit" presetSubtype="0" fill="hold" grpId="1" nodeType="withEffect">
                                  <p:stCondLst>
                                    <p:cond delay="0"/>
                                  </p:stCondLst>
                                  <p:childTnLst>
                                    <p:animEffect transition="out" filter="fade">
                                      <p:cBhvr>
                                        <p:cTn id="30" dur="1000"/>
                                        <p:tgtEl>
                                          <p:spTgt spid="20"/>
                                        </p:tgtEl>
                                      </p:cBhvr>
                                    </p:animEffect>
                                    <p:anim calcmode="lin" valueType="num">
                                      <p:cBhvr>
                                        <p:cTn id="31" dur="1000"/>
                                        <p:tgtEl>
                                          <p:spTgt spid="20"/>
                                        </p:tgtEl>
                                        <p:attrNameLst>
                                          <p:attrName>ppt_x</p:attrName>
                                        </p:attrNameLst>
                                      </p:cBhvr>
                                      <p:tavLst>
                                        <p:tav tm="0">
                                          <p:val>
                                            <p:strVal val="ppt_x"/>
                                          </p:val>
                                        </p:tav>
                                        <p:tav tm="100000">
                                          <p:val>
                                            <p:strVal val="ppt_x"/>
                                          </p:val>
                                        </p:tav>
                                      </p:tavLst>
                                    </p:anim>
                                    <p:anim calcmode="lin" valueType="num">
                                      <p:cBhvr>
                                        <p:cTn id="32" dur="1000"/>
                                        <p:tgtEl>
                                          <p:spTgt spid="20"/>
                                        </p:tgtEl>
                                        <p:attrNameLst>
                                          <p:attrName>ppt_y</p:attrName>
                                        </p:attrNameLst>
                                      </p:cBhvr>
                                      <p:tavLst>
                                        <p:tav tm="0">
                                          <p:val>
                                            <p:strVal val="ppt_y"/>
                                          </p:val>
                                        </p:tav>
                                        <p:tav tm="100000">
                                          <p:val>
                                            <p:strVal val="ppt_y+.1"/>
                                          </p:val>
                                        </p:tav>
                                      </p:tavLst>
                                    </p:anim>
                                    <p:set>
                                      <p:cBhvr>
                                        <p:cTn id="33" dur="1" fill="hold">
                                          <p:stCondLst>
                                            <p:cond delay="999"/>
                                          </p:stCondLst>
                                        </p:cTn>
                                        <p:tgtEl>
                                          <p:spTgt spid="2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750"/>
                                        <p:tgtEl>
                                          <p:spTgt spid="24"/>
                                        </p:tgtEl>
                                      </p:cBhvr>
                                    </p:animEffect>
                                  </p:childTnLst>
                                </p:cTn>
                              </p:par>
                            </p:childTnLst>
                          </p:cTn>
                        </p:par>
                        <p:par>
                          <p:cTn id="44" fill="hold">
                            <p:stCondLst>
                              <p:cond delay="1750"/>
                            </p:stCondLst>
                            <p:childTnLst>
                              <p:par>
                                <p:cTn id="45" presetID="10" presetClass="entr" presetSubtype="0" fill="hold" grpId="1"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4.375E-6 1.48148E-6 L 0.42032 -0.14283 " pathEditMode="relative" rAng="0" ptsTypes="AA">
                                      <p:cBhvr>
                                        <p:cTn id="51" dur="1000" fill="hold"/>
                                        <p:tgtEl>
                                          <p:spTgt spid="28"/>
                                        </p:tgtEl>
                                        <p:attrNameLst>
                                          <p:attrName>ppt_x</p:attrName>
                                          <p:attrName>ppt_y</p:attrName>
                                        </p:attrNameLst>
                                      </p:cBhvr>
                                      <p:rCtr x="21016" y="-7153"/>
                                    </p:animMotion>
                                  </p:childTnLst>
                                </p:cTn>
                              </p:par>
                              <p:par>
                                <p:cTn id="52" presetID="42" presetClass="exit" presetSubtype="0" fill="hold" grpId="1" nodeType="withEffect">
                                  <p:stCondLst>
                                    <p:cond delay="0"/>
                                  </p:stCondLst>
                                  <p:childTnLst>
                                    <p:animEffect transition="out" filter="fade">
                                      <p:cBhvr>
                                        <p:cTn id="53" dur="1000"/>
                                        <p:tgtEl>
                                          <p:spTgt spid="4"/>
                                        </p:tgtEl>
                                      </p:cBhvr>
                                    </p:animEffect>
                                    <p:anim calcmode="lin" valueType="num">
                                      <p:cBhvr>
                                        <p:cTn id="54" dur="1000"/>
                                        <p:tgtEl>
                                          <p:spTgt spid="4"/>
                                        </p:tgtEl>
                                        <p:attrNameLst>
                                          <p:attrName>ppt_x</p:attrName>
                                        </p:attrNameLst>
                                      </p:cBhvr>
                                      <p:tavLst>
                                        <p:tav tm="0">
                                          <p:val>
                                            <p:strVal val="ppt_x"/>
                                          </p:val>
                                        </p:tav>
                                        <p:tav tm="100000">
                                          <p:val>
                                            <p:strVal val="ppt_x"/>
                                          </p:val>
                                        </p:tav>
                                      </p:tavLst>
                                    </p:anim>
                                    <p:anim calcmode="lin" valueType="num">
                                      <p:cBhvr>
                                        <p:cTn id="55" dur="1000"/>
                                        <p:tgtEl>
                                          <p:spTgt spid="4"/>
                                        </p:tgtEl>
                                        <p:attrNameLst>
                                          <p:attrName>ppt_y</p:attrName>
                                        </p:attrNameLst>
                                      </p:cBhvr>
                                      <p:tavLst>
                                        <p:tav tm="0">
                                          <p:val>
                                            <p:strVal val="ppt_y"/>
                                          </p:val>
                                        </p:tav>
                                        <p:tav tm="100000">
                                          <p:val>
                                            <p:strVal val="ppt_y+.1"/>
                                          </p:val>
                                        </p:tav>
                                      </p:tavLst>
                                    </p:anim>
                                    <p:set>
                                      <p:cBhvr>
                                        <p:cTn id="56" dur="1" fill="hold">
                                          <p:stCondLst>
                                            <p:cond delay="999"/>
                                          </p:stCondLst>
                                        </p:cTn>
                                        <p:tgtEl>
                                          <p:spTgt spid="4"/>
                                        </p:tgtEl>
                                        <p:attrNameLst>
                                          <p:attrName>style.visibility</p:attrName>
                                        </p:attrNameLst>
                                      </p:cBhvr>
                                      <p:to>
                                        <p:strVal val="hidden"/>
                                      </p:to>
                                    </p:set>
                                  </p:childTnLst>
                                </p:cTn>
                              </p:par>
                              <p:par>
                                <p:cTn id="57" presetID="2" presetClass="entr" presetSubtype="8"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750" fill="hold"/>
                                        <p:tgtEl>
                                          <p:spTgt spid="5"/>
                                        </p:tgtEl>
                                        <p:attrNameLst>
                                          <p:attrName>ppt_x</p:attrName>
                                        </p:attrNameLst>
                                      </p:cBhvr>
                                      <p:tavLst>
                                        <p:tav tm="0">
                                          <p:val>
                                            <p:strVal val="0-#ppt_w/2"/>
                                          </p:val>
                                        </p:tav>
                                        <p:tav tm="100000">
                                          <p:val>
                                            <p:strVal val="#ppt_x"/>
                                          </p:val>
                                        </p:tav>
                                      </p:tavLst>
                                    </p:anim>
                                    <p:anim calcmode="lin" valueType="num">
                                      <p:cBhvr additive="base">
                                        <p:cTn id="60" dur="750" fill="hold"/>
                                        <p:tgtEl>
                                          <p:spTgt spid="5"/>
                                        </p:tgtEl>
                                        <p:attrNameLst>
                                          <p:attrName>ppt_y</p:attrName>
                                        </p:attrNameLst>
                                      </p:cBhvr>
                                      <p:tavLst>
                                        <p:tav tm="0">
                                          <p:val>
                                            <p:strVal val="#ppt_y"/>
                                          </p:val>
                                        </p:tav>
                                        <p:tav tm="100000">
                                          <p:val>
                                            <p:strVal val="#ppt_y"/>
                                          </p:val>
                                        </p:tav>
                                      </p:tavLst>
                                    </p:anim>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750"/>
                                        <p:tgtEl>
                                          <p:spTgt spid="29"/>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750"/>
                                        <p:tgtEl>
                                          <p:spTgt spid="26"/>
                                        </p:tgtEl>
                                      </p:cBhvr>
                                    </p:animEffect>
                                  </p:childTnLst>
                                </p:cTn>
                              </p:par>
                            </p:childTnLst>
                          </p:cTn>
                        </p:par>
                        <p:par>
                          <p:cTn id="68" fill="hold">
                            <p:stCondLst>
                              <p:cond delay="175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750"/>
                                        <p:tgtEl>
                                          <p:spTgt spid="30"/>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up)">
                                      <p:cBhvr>
                                        <p:cTn id="7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13" grpId="0" animBg="1"/>
      <p:bldP spid="13" grpId="1" animBg="1"/>
      <p:bldP spid="20" grpId="0"/>
      <p:bldP spid="20" grpId="1"/>
      <p:bldP spid="26" grpId="0" animBg="1"/>
      <p:bldP spid="27" grpId="0" animBg="1"/>
      <p:bldP spid="28" grpId="0" animBg="1"/>
      <p:bldP spid="28" grpId="1" animBg="1"/>
      <p:bldP spid="29" grpId="0" animBg="1"/>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Panoramica </a:t>
            </a:r>
            <a:r>
              <a:rPr lang="en-US" dirty="0"/>
              <a:t>Row Level Security</a:t>
            </a:r>
          </a:p>
        </p:txBody>
      </p:sp>
      <p:sp>
        <p:nvSpPr>
          <p:cNvPr id="3" name="Content Placeholder 2"/>
          <p:cNvSpPr>
            <a:spLocks noGrp="1"/>
          </p:cNvSpPr>
          <p:nvPr>
            <p:ph idx="1"/>
          </p:nvPr>
        </p:nvSpPr>
        <p:spPr/>
        <p:txBody>
          <a:bodyPr>
            <a:normAutofit/>
          </a:bodyPr>
          <a:lstStyle/>
          <a:p>
            <a:r>
              <a:rPr lang="it-IT" dirty="0"/>
              <a:t>Restringe l’accesso a un sottoinsieme di righe</a:t>
            </a:r>
          </a:p>
          <a:p>
            <a:r>
              <a:rPr lang="it-IT" dirty="0"/>
              <a:t>Basata su predicati di sicurezza</a:t>
            </a:r>
          </a:p>
          <a:p>
            <a:pPr lvl="1"/>
            <a:r>
              <a:rPr lang="it-IT" dirty="0"/>
              <a:t>Definiti come «</a:t>
            </a:r>
            <a:r>
              <a:rPr lang="en-US" dirty="0"/>
              <a:t>inline Table-Valued Functions</a:t>
            </a:r>
            <a:r>
              <a:rPr lang="it-IT" dirty="0"/>
              <a:t>»</a:t>
            </a:r>
          </a:p>
          <a:p>
            <a:pPr lvl="1"/>
            <a:r>
              <a:rPr lang="it-IT" dirty="0"/>
              <a:t>«</a:t>
            </a:r>
            <a:r>
              <a:rPr lang="en-US" dirty="0"/>
              <a:t>Filter predicate</a:t>
            </a:r>
            <a:r>
              <a:rPr lang="it-IT" dirty="0"/>
              <a:t>» limita righe a operazioni in lettura</a:t>
            </a:r>
          </a:p>
          <a:p>
            <a:pPr lvl="2"/>
            <a:r>
              <a:rPr lang="it-IT" dirty="0"/>
              <a:t>SELECT, UPDATE e DELETE</a:t>
            </a:r>
          </a:p>
          <a:p>
            <a:pPr lvl="1"/>
            <a:r>
              <a:rPr lang="it-IT" dirty="0"/>
              <a:t>«</a:t>
            </a:r>
            <a:r>
              <a:rPr lang="en-US" dirty="0"/>
              <a:t>Block predicate</a:t>
            </a:r>
            <a:r>
              <a:rPr lang="it-IT" dirty="0"/>
              <a:t>» bloccano operazioni di scrittura</a:t>
            </a:r>
          </a:p>
          <a:p>
            <a:pPr lvl="2"/>
            <a:r>
              <a:rPr lang="it-IT" dirty="0"/>
              <a:t>AFTER INSERT, AFTER/BEFORE UPDATE, BEFORE DELETE</a:t>
            </a:r>
          </a:p>
          <a:p>
            <a:r>
              <a:rPr lang="it-IT" dirty="0"/>
              <a:t>«</a:t>
            </a:r>
            <a:r>
              <a:rPr lang="en-US" dirty="0"/>
              <a:t>Security Policy</a:t>
            </a:r>
            <a:r>
              <a:rPr lang="it-IT" dirty="0"/>
              <a:t>»</a:t>
            </a:r>
          </a:p>
          <a:p>
            <a:pPr lvl="1"/>
            <a:r>
              <a:rPr lang="it-IT" dirty="0"/>
              <a:t>Applica i predicati di sicurezza alle tabelle</a:t>
            </a:r>
          </a:p>
        </p:txBody>
      </p:sp>
    </p:spTree>
    <p:extLst>
      <p:ext uri="{BB962C8B-B14F-4D97-AF65-F5344CB8AC3E}">
        <p14:creationId xmlns:p14="http://schemas.microsoft.com/office/powerpoint/2010/main" val="316387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Row-Level Security &amp; Multi Tenancy</a:t>
            </a:r>
          </a:p>
        </p:txBody>
      </p:sp>
      <p:sp>
        <p:nvSpPr>
          <p:cNvPr id="3" name="Text Placeholder 2"/>
          <p:cNvSpPr>
            <a:spLocks noGrp="1"/>
          </p:cNvSpPr>
          <p:nvPr>
            <p:ph idx="1"/>
          </p:nvPr>
        </p:nvSpPr>
        <p:spPr/>
        <p:txBody>
          <a:bodyPr>
            <a:normAutofit/>
          </a:bodyPr>
          <a:lstStyle/>
          <a:p>
            <a:r>
              <a:rPr lang="it-IT" sz="2400" dirty="0"/>
              <a:t>Vincola accesso ai «tenant» quando «shard» condividono le stesse tabelle</a:t>
            </a:r>
          </a:p>
          <a:p>
            <a:r>
              <a:rPr lang="it-IT" sz="2400" dirty="0"/>
              <a:t>Assumendo esistenza colonna che identifica il «tenant»</a:t>
            </a:r>
          </a:p>
        </p:txBody>
      </p:sp>
      <p:sp>
        <p:nvSpPr>
          <p:cNvPr id="8" name="TextBox 7"/>
          <p:cNvSpPr txBox="1"/>
          <p:nvPr/>
        </p:nvSpPr>
        <p:spPr>
          <a:xfrm>
            <a:off x="2848734" y="5457809"/>
            <a:ext cx="6178294" cy="230832"/>
          </a:xfrm>
          <a:prstGeom prst="rect">
            <a:avLst/>
          </a:prstGeom>
          <a:noFill/>
        </p:spPr>
        <p:txBody>
          <a:bodyPr wrap="none" rtlCol="0">
            <a:spAutoFit/>
          </a:bodyPr>
          <a:lstStyle/>
          <a:p>
            <a:r>
              <a:rPr lang="it-IT" sz="900" dirty="0">
                <a:solidFill>
                  <a:srgbClr val="040605"/>
                </a:solidFill>
              </a:rPr>
              <a:t>Image source: </a:t>
            </a:r>
            <a:r>
              <a:rPr lang="it-IT" sz="900" dirty="0">
                <a:solidFill>
                  <a:srgbClr val="040605"/>
                </a:solidFill>
                <a:hlinkClick r:id="rId3"/>
              </a:rPr>
              <a:t>https://docs.microsoft.com/en-us/azure/sql-database/sql-database-elastic-tools-multi-tenant-row-level-security</a:t>
            </a:r>
            <a:r>
              <a:rPr lang="it-IT" sz="900" dirty="0">
                <a:solidFill>
                  <a:srgbClr val="040605"/>
                </a:solidFill>
              </a:rPr>
              <a:t> </a:t>
            </a:r>
          </a:p>
        </p:txBody>
      </p:sp>
      <p:pic>
        <p:nvPicPr>
          <p:cNvPr id="9" name="Picture 4" descr="https://docs.microsoft.com/en-us/azure/sql-database/media/sql-database-elastic-tools-multi-tenant-row-level-security/blogging-app.png"/>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68163" y="2749110"/>
            <a:ext cx="6864598" cy="2507187"/>
          </a:xfrm>
          <a:prstGeom prst="rect">
            <a:avLst/>
          </a:prstGeom>
          <a:solidFill>
            <a:srgbClr val="FFFFFF"/>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9375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E6110-68DE-49DA-B2A8-7133ACA02FD0}"/>
              </a:ext>
            </a:extLst>
          </p:cNvPr>
          <p:cNvSpPr>
            <a:spLocks noGrp="1"/>
          </p:cNvSpPr>
          <p:nvPr>
            <p:ph type="title"/>
          </p:nvPr>
        </p:nvSpPr>
        <p:spPr/>
        <p:txBody>
          <a:bodyPr/>
          <a:lstStyle/>
          <a:p>
            <a:r>
              <a:rPr lang="it-IT" dirty="0"/>
              <a:t>DEMO</a:t>
            </a:r>
          </a:p>
        </p:txBody>
      </p:sp>
      <p:sp>
        <p:nvSpPr>
          <p:cNvPr id="2" name="Text Placeholder 1">
            <a:extLst>
              <a:ext uri="{FF2B5EF4-FFF2-40B4-BE49-F238E27FC236}">
                <a16:creationId xmlns:a16="http://schemas.microsoft.com/office/drawing/2014/main" id="{6FAB6168-AC8E-44D1-928C-8051E2B1F5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36474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RLS: Alice login</a:t>
            </a:r>
          </a:p>
        </p:txBody>
      </p:sp>
      <p:pic>
        <p:nvPicPr>
          <p:cNvPr id="3" name="Content Placeholder 2"/>
          <p:cNvPicPr>
            <a:picLocks noGrp="1" noChangeAspect="1"/>
          </p:cNvPicPr>
          <p:nvPr>
            <p:ph idx="1"/>
          </p:nvPr>
        </p:nvPicPr>
        <p:blipFill>
          <a:blip r:embed="rId3"/>
          <a:stretch>
            <a:fillRect/>
          </a:stretch>
        </p:blipFill>
        <p:spPr>
          <a:xfrm>
            <a:off x="2773894" y="1854000"/>
            <a:ext cx="6644212" cy="4363911"/>
          </a:xfrm>
        </p:spPr>
      </p:pic>
    </p:spTree>
    <p:extLst>
      <p:ext uri="{BB962C8B-B14F-4D97-AF65-F5344CB8AC3E}">
        <p14:creationId xmlns:p14="http://schemas.microsoft.com/office/powerpoint/2010/main" val="208739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GDPR: General Data Protection Regulation</a:t>
            </a:r>
          </a:p>
        </p:txBody>
      </p:sp>
      <p:sp>
        <p:nvSpPr>
          <p:cNvPr id="3" name="Text Placeholder 2"/>
          <p:cNvSpPr>
            <a:spLocks noGrp="1"/>
          </p:cNvSpPr>
          <p:nvPr>
            <p:ph idx="1"/>
          </p:nvPr>
        </p:nvSpPr>
        <p:spPr/>
        <p:txBody>
          <a:bodyPr>
            <a:normAutofit/>
          </a:bodyPr>
          <a:lstStyle/>
          <a:p>
            <a:r>
              <a:rPr lang="it-IT" sz="3387" dirty="0"/>
              <a:t>Normativa Europea (no direttiva!)</a:t>
            </a:r>
          </a:p>
          <a:p>
            <a:r>
              <a:rPr lang="it-IT" sz="3387" dirty="0"/>
              <a:t>Chiunque tratti dati di residenti EU</a:t>
            </a:r>
          </a:p>
          <a:p>
            <a:r>
              <a:rPr lang="it-IT" sz="3387" dirty="0"/>
              <a:t>Sanzioni 4% del fatturato o 20mio</a:t>
            </a:r>
          </a:p>
          <a:p>
            <a:r>
              <a:rPr lang="it-IT" sz="3387" dirty="0"/>
              <a:t>25 Maggio 2018 (dopodomani!)</a:t>
            </a:r>
          </a:p>
          <a:p>
            <a:r>
              <a:rPr lang="it-IT" sz="3387" dirty="0"/>
              <a:t>Codici di condotta per Micro/PMI</a:t>
            </a:r>
          </a:p>
          <a:p>
            <a:r>
              <a:rPr lang="it-IT" sz="3387" dirty="0"/>
              <a:t>Approccio strutturato</a:t>
            </a:r>
          </a:p>
          <a:p>
            <a:endParaRPr lang="it-IT" sz="3387" dirty="0"/>
          </a:p>
        </p:txBody>
      </p:sp>
      <p:pic>
        <p:nvPicPr>
          <p:cNvPr id="1028" name="Picture 4" descr="https://www.microsoft.com/it-it/CMSImages/GDPR-Chart-it.png?version=5f4a6cf6-cb28-9203-69c5-c220149f0e7d&amp;CollectionId=7450b708-d4d0-4494-81d1-2181ef68f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906" y="1916816"/>
            <a:ext cx="3406601" cy="427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939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RLS: Alice sees her patients</a:t>
            </a:r>
          </a:p>
        </p:txBody>
      </p:sp>
      <p:pic>
        <p:nvPicPr>
          <p:cNvPr id="4" name="Content Placeholder 3"/>
          <p:cNvPicPr>
            <a:picLocks noGrp="1" noChangeAspect="1"/>
          </p:cNvPicPr>
          <p:nvPr>
            <p:ph idx="1"/>
          </p:nvPr>
        </p:nvPicPr>
        <p:blipFill>
          <a:blip r:embed="rId2"/>
          <a:stretch>
            <a:fillRect/>
          </a:stretch>
        </p:blipFill>
        <p:spPr>
          <a:xfrm>
            <a:off x="2773894" y="1854000"/>
            <a:ext cx="6644212" cy="4363911"/>
          </a:xfrm>
        </p:spPr>
      </p:pic>
    </p:spTree>
    <p:extLst>
      <p:ext uri="{BB962C8B-B14F-4D97-AF65-F5344CB8AC3E}">
        <p14:creationId xmlns:p14="http://schemas.microsoft.com/office/powerpoint/2010/main" val="2161690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RLS: Alice sees her patients’ visits</a:t>
            </a:r>
          </a:p>
        </p:txBody>
      </p:sp>
      <p:pic>
        <p:nvPicPr>
          <p:cNvPr id="3" name="Content Placeholder 2"/>
          <p:cNvPicPr>
            <a:picLocks noGrp="1" noChangeAspect="1"/>
          </p:cNvPicPr>
          <p:nvPr>
            <p:ph idx="1"/>
          </p:nvPr>
        </p:nvPicPr>
        <p:blipFill>
          <a:blip r:embed="rId2"/>
          <a:stretch>
            <a:fillRect/>
          </a:stretch>
        </p:blipFill>
        <p:spPr>
          <a:xfrm>
            <a:off x="2773894" y="1854000"/>
            <a:ext cx="6644212" cy="4363911"/>
          </a:xfrm>
        </p:spPr>
      </p:pic>
    </p:spTree>
    <p:extLst>
      <p:ext uri="{BB962C8B-B14F-4D97-AF65-F5344CB8AC3E}">
        <p14:creationId xmlns:p14="http://schemas.microsoft.com/office/powerpoint/2010/main" val="2653004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RLS: Rachel login</a:t>
            </a:r>
          </a:p>
        </p:txBody>
      </p:sp>
      <p:pic>
        <p:nvPicPr>
          <p:cNvPr id="4" name="Content Placeholder 3"/>
          <p:cNvPicPr>
            <a:picLocks noGrp="1" noChangeAspect="1"/>
          </p:cNvPicPr>
          <p:nvPr>
            <p:ph idx="1"/>
          </p:nvPr>
        </p:nvPicPr>
        <p:blipFill>
          <a:blip r:embed="rId2"/>
          <a:stretch>
            <a:fillRect/>
          </a:stretch>
        </p:blipFill>
        <p:spPr>
          <a:xfrm>
            <a:off x="2773894" y="1854000"/>
            <a:ext cx="6644212" cy="4363911"/>
          </a:xfrm>
        </p:spPr>
      </p:pic>
    </p:spTree>
    <p:extLst>
      <p:ext uri="{BB962C8B-B14F-4D97-AF65-F5344CB8AC3E}">
        <p14:creationId xmlns:p14="http://schemas.microsoft.com/office/powerpoint/2010/main" val="3211339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RLS: Rachel sees her patients</a:t>
            </a:r>
          </a:p>
        </p:txBody>
      </p:sp>
      <p:pic>
        <p:nvPicPr>
          <p:cNvPr id="3" name="Content Placeholder 2"/>
          <p:cNvPicPr>
            <a:picLocks noGrp="1" noChangeAspect="1"/>
          </p:cNvPicPr>
          <p:nvPr>
            <p:ph idx="1"/>
          </p:nvPr>
        </p:nvPicPr>
        <p:blipFill>
          <a:blip r:embed="rId2"/>
          <a:stretch>
            <a:fillRect/>
          </a:stretch>
        </p:blipFill>
        <p:spPr>
          <a:xfrm>
            <a:off x="2773894" y="1854000"/>
            <a:ext cx="6644212" cy="4363911"/>
          </a:xfrm>
        </p:spPr>
      </p:pic>
    </p:spTree>
    <p:extLst>
      <p:ext uri="{BB962C8B-B14F-4D97-AF65-F5344CB8AC3E}">
        <p14:creationId xmlns:p14="http://schemas.microsoft.com/office/powerpoint/2010/main" val="1850645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RLS: Rachel patients have no visits yet</a:t>
            </a:r>
          </a:p>
        </p:txBody>
      </p:sp>
      <p:pic>
        <p:nvPicPr>
          <p:cNvPr id="4" name="Content Placeholder 3"/>
          <p:cNvPicPr>
            <a:picLocks noGrp="1" noChangeAspect="1"/>
          </p:cNvPicPr>
          <p:nvPr>
            <p:ph idx="1"/>
          </p:nvPr>
        </p:nvPicPr>
        <p:blipFill>
          <a:blip r:embed="rId2"/>
          <a:stretch>
            <a:fillRect/>
          </a:stretch>
        </p:blipFill>
        <p:spPr>
          <a:xfrm>
            <a:off x="2773894" y="1854000"/>
            <a:ext cx="6644212" cy="4363911"/>
          </a:xfrm>
        </p:spPr>
      </p:pic>
    </p:spTree>
    <p:extLst>
      <p:ext uri="{BB962C8B-B14F-4D97-AF65-F5344CB8AC3E}">
        <p14:creationId xmlns:p14="http://schemas.microsoft.com/office/powerpoint/2010/main" val="3125774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Dynamic</a:t>
            </a:r>
            <a:r>
              <a:rPr lang="it-IT" dirty="0"/>
              <a:t> Data </a:t>
            </a:r>
            <a:r>
              <a:rPr lang="it-IT" dirty="0" err="1"/>
              <a:t>Masking</a:t>
            </a:r>
            <a:endParaRPr lang="it-IT" dirty="0"/>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endParaRPr lang="en-US" dirty="0"/>
          </a:p>
        </p:txBody>
      </p:sp>
    </p:spTree>
    <p:extLst>
      <p:ext uri="{BB962C8B-B14F-4D97-AF65-F5344CB8AC3E}">
        <p14:creationId xmlns:p14="http://schemas.microsoft.com/office/powerpoint/2010/main" val="4211612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Data Masking</a:t>
            </a:r>
          </a:p>
        </p:txBody>
      </p:sp>
      <p:sp>
        <p:nvSpPr>
          <p:cNvPr id="3" name="Text Placeholder 2"/>
          <p:cNvSpPr>
            <a:spLocks noGrp="1"/>
          </p:cNvSpPr>
          <p:nvPr>
            <p:ph idx="1"/>
          </p:nvPr>
        </p:nvSpPr>
        <p:spPr/>
        <p:txBody>
          <a:bodyPr>
            <a:normAutofit/>
          </a:bodyPr>
          <a:lstStyle/>
          <a:p>
            <a:r>
              <a:rPr lang="it-IT" dirty="0"/>
              <a:t>Mascheramento</a:t>
            </a:r>
          </a:p>
          <a:p>
            <a:pPr lvl="1"/>
            <a:r>
              <a:rPr lang="it-IT" dirty="0"/>
              <a:t>Real-time</a:t>
            </a:r>
          </a:p>
          <a:p>
            <a:pPr lvl="1"/>
            <a:r>
              <a:rPr lang="it-IT" dirty="0"/>
              <a:t>Diversi tipi di maschere</a:t>
            </a:r>
          </a:p>
          <a:p>
            <a:pPr lvl="1"/>
            <a:r>
              <a:rPr lang="it-IT" dirty="0"/>
              <a:t>Mascheratura parziale</a:t>
            </a:r>
          </a:p>
          <a:p>
            <a:r>
              <a:rPr lang="it-IT" dirty="0"/>
              <a:t>Basato su regole/permessi</a:t>
            </a:r>
          </a:p>
          <a:p>
            <a:pPr lvl="1"/>
            <a:r>
              <a:rPr lang="it-IT" dirty="0"/>
              <a:t>A livello di colonna</a:t>
            </a:r>
          </a:p>
          <a:p>
            <a:pPr lvl="1"/>
            <a:r>
              <a:rPr lang="it-IT" dirty="0"/>
              <a:t>Permesso di «</a:t>
            </a:r>
            <a:r>
              <a:rPr lang="en-US" dirty="0"/>
              <a:t>unmask</a:t>
            </a:r>
            <a:r>
              <a:rPr lang="it-IT" dirty="0"/>
              <a:t>»</a:t>
            </a:r>
          </a:p>
          <a:p>
            <a:r>
              <a:rPr lang="it-IT" dirty="0"/>
              <a:t>Configurazione Azure nel portale</a:t>
            </a:r>
          </a:p>
        </p:txBody>
      </p:sp>
      <p:grpSp>
        <p:nvGrpSpPr>
          <p:cNvPr id="4" name="Group 3"/>
          <p:cNvGrpSpPr/>
          <p:nvPr/>
        </p:nvGrpSpPr>
        <p:grpSpPr>
          <a:xfrm>
            <a:off x="9418232" y="3296365"/>
            <a:ext cx="1646245" cy="884939"/>
            <a:chOff x="9348329" y="4001983"/>
            <a:chExt cx="1540724" cy="828216"/>
          </a:xfrm>
        </p:grpSpPr>
        <p:grpSp>
          <p:nvGrpSpPr>
            <p:cNvPr id="5" name="Group 4"/>
            <p:cNvGrpSpPr/>
            <p:nvPr/>
          </p:nvGrpSpPr>
          <p:grpSpPr>
            <a:xfrm>
              <a:off x="9348329" y="4001983"/>
              <a:ext cx="1540724" cy="828216"/>
              <a:chOff x="9790145" y="3919039"/>
              <a:chExt cx="1263005" cy="678928"/>
            </a:xfrm>
          </p:grpSpPr>
          <p:sp>
            <p:nvSpPr>
              <p:cNvPr id="7" name="Freeform 6"/>
              <p:cNvSpPr>
                <a:spLocks/>
              </p:cNvSpPr>
              <p:nvPr/>
            </p:nvSpPr>
            <p:spPr bwMode="auto">
              <a:xfrm>
                <a:off x="9790145" y="4546798"/>
                <a:ext cx="1263005" cy="51169"/>
              </a:xfrm>
              <a:custGeom>
                <a:avLst/>
                <a:gdLst>
                  <a:gd name="T0" fmla="*/ 0 w 1282"/>
                  <a:gd name="T1" fmla="*/ 0 h 52"/>
                  <a:gd name="T2" fmla="*/ 0 w 1282"/>
                  <a:gd name="T3" fmla="*/ 25 h 52"/>
                  <a:gd name="T4" fmla="*/ 0 w 1282"/>
                  <a:gd name="T5" fmla="*/ 26 h 52"/>
                  <a:gd name="T6" fmla="*/ 0 w 1282"/>
                  <a:gd name="T7" fmla="*/ 27 h 52"/>
                  <a:gd name="T8" fmla="*/ 0 w 1282"/>
                  <a:gd name="T9" fmla="*/ 29 h 52"/>
                  <a:gd name="T10" fmla="*/ 1 w 1282"/>
                  <a:gd name="T11" fmla="*/ 30 h 52"/>
                  <a:gd name="T12" fmla="*/ 26 w 1282"/>
                  <a:gd name="T13" fmla="*/ 52 h 52"/>
                  <a:gd name="T14" fmla="*/ 1256 w 1282"/>
                  <a:gd name="T15" fmla="*/ 52 h 52"/>
                  <a:gd name="T16" fmla="*/ 1281 w 1282"/>
                  <a:gd name="T17" fmla="*/ 33 h 52"/>
                  <a:gd name="T18" fmla="*/ 1282 w 1282"/>
                  <a:gd name="T19" fmla="*/ 32 h 52"/>
                  <a:gd name="T20" fmla="*/ 1282 w 1282"/>
                  <a:gd name="T21" fmla="*/ 0 h 52"/>
                  <a:gd name="T22" fmla="*/ 0 w 128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52">
                    <a:moveTo>
                      <a:pt x="0" y="0"/>
                    </a:moveTo>
                    <a:cubicBezTo>
                      <a:pt x="0" y="25"/>
                      <a:pt x="0" y="25"/>
                      <a:pt x="0" y="25"/>
                    </a:cubicBezTo>
                    <a:cubicBezTo>
                      <a:pt x="0" y="25"/>
                      <a:pt x="0" y="26"/>
                      <a:pt x="0" y="26"/>
                    </a:cubicBezTo>
                    <a:cubicBezTo>
                      <a:pt x="0" y="26"/>
                      <a:pt x="0" y="26"/>
                      <a:pt x="0" y="27"/>
                    </a:cubicBezTo>
                    <a:cubicBezTo>
                      <a:pt x="0" y="29"/>
                      <a:pt x="0" y="29"/>
                      <a:pt x="0" y="29"/>
                    </a:cubicBezTo>
                    <a:cubicBezTo>
                      <a:pt x="1" y="30"/>
                      <a:pt x="1" y="30"/>
                      <a:pt x="1" y="30"/>
                    </a:cubicBezTo>
                    <a:cubicBezTo>
                      <a:pt x="2" y="42"/>
                      <a:pt x="13" y="52"/>
                      <a:pt x="26" y="52"/>
                    </a:cubicBezTo>
                    <a:cubicBezTo>
                      <a:pt x="1256" y="52"/>
                      <a:pt x="1256" y="52"/>
                      <a:pt x="1256" y="52"/>
                    </a:cubicBezTo>
                    <a:cubicBezTo>
                      <a:pt x="1268" y="52"/>
                      <a:pt x="1277" y="44"/>
                      <a:pt x="1281" y="33"/>
                    </a:cubicBezTo>
                    <a:cubicBezTo>
                      <a:pt x="1281" y="33"/>
                      <a:pt x="1282" y="32"/>
                      <a:pt x="1282" y="32"/>
                    </a:cubicBezTo>
                    <a:cubicBezTo>
                      <a:pt x="1282" y="0"/>
                      <a:pt x="1282" y="0"/>
                      <a:pt x="1282" y="0"/>
                    </a:cubicBezTo>
                    <a:lnTo>
                      <a:pt x="0" y="0"/>
                    </a:lnTo>
                    <a:close/>
                  </a:path>
                </a:pathLst>
              </a:custGeom>
              <a:solidFill>
                <a:srgbClr val="002050"/>
              </a:solidFill>
              <a:ln>
                <a:noFill/>
              </a:ln>
            </p:spPr>
            <p:txBody>
              <a:bodyPr vert="horz" wrap="square" lIns="69944" tIns="34972" rIns="69944" bIns="34972" numCol="1" anchor="t" anchorCtr="0" compatLnSpc="1">
                <a:prstTxWarp prst="textNoShape">
                  <a:avLst/>
                </a:prstTxWarp>
              </a:bodyPr>
              <a:lstStyle/>
              <a:p>
                <a:pPr defTabSz="713428">
                  <a:defRPr/>
                </a:pPr>
                <a:endParaRPr lang="en-US" sz="1405" kern="0" dirty="0">
                  <a:solidFill>
                    <a:srgbClr val="000000"/>
                  </a:solidFill>
                </a:endParaRPr>
              </a:p>
            </p:txBody>
          </p:sp>
          <p:sp>
            <p:nvSpPr>
              <p:cNvPr id="8" name="Rectangle 7"/>
              <p:cNvSpPr>
                <a:spLocks noChangeArrowheads="1"/>
              </p:cNvSpPr>
              <p:nvPr/>
            </p:nvSpPr>
            <p:spPr bwMode="auto">
              <a:xfrm>
                <a:off x="9790145" y="4524749"/>
                <a:ext cx="1263005" cy="22049"/>
              </a:xfrm>
              <a:prstGeom prst="rect">
                <a:avLst/>
              </a:prstGeom>
              <a:solidFill>
                <a:srgbClr val="0072C6">
                  <a:lumMod val="50000"/>
                </a:srgbClr>
              </a:solidFill>
              <a:ln>
                <a:noFill/>
              </a:ln>
            </p:spPr>
            <p:txBody>
              <a:bodyPr vert="horz" wrap="square" lIns="69944" tIns="34972" rIns="69944" bIns="34972" numCol="1" anchor="t" anchorCtr="0" compatLnSpc="1">
                <a:prstTxWarp prst="textNoShape">
                  <a:avLst/>
                </a:prstTxWarp>
              </a:bodyPr>
              <a:lstStyle/>
              <a:p>
                <a:pPr defTabSz="713428">
                  <a:defRPr/>
                </a:pPr>
                <a:endParaRPr lang="en-US" sz="1405" kern="0" dirty="0">
                  <a:solidFill>
                    <a:srgbClr val="000000"/>
                  </a:solidFill>
                </a:endParaRPr>
              </a:p>
            </p:txBody>
          </p:sp>
          <p:sp>
            <p:nvSpPr>
              <p:cNvPr id="9" name="Rectangle 8"/>
              <p:cNvSpPr/>
              <p:nvPr/>
            </p:nvSpPr>
            <p:spPr>
              <a:xfrm>
                <a:off x="9991361" y="3949032"/>
                <a:ext cx="866045" cy="541184"/>
              </a:xfrm>
              <a:prstGeom prst="rect">
                <a:avLst/>
              </a:prstGeom>
              <a:solidFill>
                <a:srgbClr val="FFFFFF"/>
              </a:solidFill>
              <a:ln w="25400" cap="flat" cmpd="sng" algn="ctr">
                <a:noFill/>
                <a:prstDash val="solid"/>
              </a:ln>
              <a:effectLst/>
            </p:spPr>
            <p:txBody>
              <a:bodyPr rot="0" spcFirstLastPara="0" vertOverflow="overflow" horzOverflow="overflow" vert="horz" wrap="square" lIns="69944" tIns="34972" rIns="69944" bIns="34972" numCol="1" spcCol="0" rtlCol="0" fromWordArt="0" anchor="t" anchorCtr="0" forceAA="0" compatLnSpc="1">
                <a:prstTxWarp prst="textNoShape">
                  <a:avLst/>
                </a:prstTxWarp>
                <a:noAutofit/>
              </a:bodyPr>
              <a:lstStyle/>
              <a:p>
                <a:pPr algn="ctr" defTabSz="713428">
                  <a:defRPr/>
                </a:pPr>
                <a:endParaRPr lang="en-US" sz="1224" kern="0" dirty="0">
                  <a:solidFill>
                    <a:srgbClr val="68217A"/>
                  </a:solidFill>
                </a:endParaRPr>
              </a:p>
            </p:txBody>
          </p:sp>
          <p:sp>
            <p:nvSpPr>
              <p:cNvPr id="10" name="Freeform 5"/>
              <p:cNvSpPr>
                <a:spLocks noEditPoints="1"/>
              </p:cNvSpPr>
              <p:nvPr/>
            </p:nvSpPr>
            <p:spPr bwMode="auto">
              <a:xfrm>
                <a:off x="9951557" y="3919039"/>
                <a:ext cx="943093" cy="605710"/>
              </a:xfrm>
              <a:custGeom>
                <a:avLst/>
                <a:gdLst>
                  <a:gd name="T0" fmla="*/ 32 w 957"/>
                  <a:gd name="T1" fmla="*/ 614 h 614"/>
                  <a:gd name="T2" fmla="*/ 926 w 957"/>
                  <a:gd name="T3" fmla="*/ 614 h 614"/>
                  <a:gd name="T4" fmla="*/ 957 w 957"/>
                  <a:gd name="T5" fmla="*/ 582 h 614"/>
                  <a:gd name="T6" fmla="*/ 957 w 957"/>
                  <a:gd name="T7" fmla="*/ 33 h 614"/>
                  <a:gd name="T8" fmla="*/ 926 w 957"/>
                  <a:gd name="T9" fmla="*/ 0 h 614"/>
                  <a:gd name="T10" fmla="*/ 32 w 957"/>
                  <a:gd name="T11" fmla="*/ 0 h 614"/>
                  <a:gd name="T12" fmla="*/ 0 w 957"/>
                  <a:gd name="T13" fmla="*/ 33 h 614"/>
                  <a:gd name="T14" fmla="*/ 0 w 957"/>
                  <a:gd name="T15" fmla="*/ 582 h 614"/>
                  <a:gd name="T16" fmla="*/ 32 w 957"/>
                  <a:gd name="T17" fmla="*/ 614 h 614"/>
                  <a:gd name="T18" fmla="*/ 41 w 957"/>
                  <a:gd name="T19" fmla="*/ 36 h 614"/>
                  <a:gd name="T20" fmla="*/ 916 w 957"/>
                  <a:gd name="T21" fmla="*/ 36 h 614"/>
                  <a:gd name="T22" fmla="*/ 916 w 957"/>
                  <a:gd name="T23" fmla="*/ 575 h 614"/>
                  <a:gd name="T24" fmla="*/ 41 w 957"/>
                  <a:gd name="T25" fmla="*/ 575 h 614"/>
                  <a:gd name="T26" fmla="*/ 41 w 957"/>
                  <a:gd name="T27" fmla="*/ 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7" h="614">
                    <a:moveTo>
                      <a:pt x="32" y="614"/>
                    </a:moveTo>
                    <a:cubicBezTo>
                      <a:pt x="926" y="614"/>
                      <a:pt x="926" y="614"/>
                      <a:pt x="926" y="614"/>
                    </a:cubicBezTo>
                    <a:cubicBezTo>
                      <a:pt x="945" y="614"/>
                      <a:pt x="957" y="601"/>
                      <a:pt x="957" y="582"/>
                    </a:cubicBezTo>
                    <a:cubicBezTo>
                      <a:pt x="957" y="33"/>
                      <a:pt x="957" y="33"/>
                      <a:pt x="957" y="33"/>
                    </a:cubicBezTo>
                    <a:cubicBezTo>
                      <a:pt x="957" y="13"/>
                      <a:pt x="945" y="0"/>
                      <a:pt x="926" y="0"/>
                    </a:cubicBezTo>
                    <a:cubicBezTo>
                      <a:pt x="32" y="0"/>
                      <a:pt x="32" y="0"/>
                      <a:pt x="32" y="0"/>
                    </a:cubicBezTo>
                    <a:cubicBezTo>
                      <a:pt x="16" y="0"/>
                      <a:pt x="0" y="13"/>
                      <a:pt x="0" y="33"/>
                    </a:cubicBezTo>
                    <a:cubicBezTo>
                      <a:pt x="0" y="582"/>
                      <a:pt x="0" y="582"/>
                      <a:pt x="0" y="582"/>
                    </a:cubicBezTo>
                    <a:cubicBezTo>
                      <a:pt x="0" y="601"/>
                      <a:pt x="16" y="614"/>
                      <a:pt x="32" y="614"/>
                    </a:cubicBezTo>
                    <a:close/>
                    <a:moveTo>
                      <a:pt x="41" y="36"/>
                    </a:moveTo>
                    <a:cubicBezTo>
                      <a:pt x="916" y="36"/>
                      <a:pt x="916" y="36"/>
                      <a:pt x="916" y="36"/>
                    </a:cubicBezTo>
                    <a:cubicBezTo>
                      <a:pt x="916" y="575"/>
                      <a:pt x="916" y="575"/>
                      <a:pt x="916" y="575"/>
                    </a:cubicBezTo>
                    <a:cubicBezTo>
                      <a:pt x="41" y="575"/>
                      <a:pt x="41" y="575"/>
                      <a:pt x="41" y="575"/>
                    </a:cubicBezTo>
                    <a:cubicBezTo>
                      <a:pt x="41" y="36"/>
                      <a:pt x="41" y="36"/>
                      <a:pt x="41" y="36"/>
                    </a:cubicBezTo>
                    <a:close/>
                  </a:path>
                </a:pathLst>
              </a:custGeom>
              <a:solidFill>
                <a:srgbClr val="002050"/>
              </a:solidFill>
              <a:ln>
                <a:noFill/>
              </a:ln>
            </p:spPr>
            <p:txBody>
              <a:bodyPr vert="horz" wrap="square" lIns="69944" tIns="34972" rIns="69944" bIns="34972" numCol="1" anchor="t" anchorCtr="0" compatLnSpc="1">
                <a:prstTxWarp prst="textNoShape">
                  <a:avLst/>
                </a:prstTxWarp>
              </a:bodyPr>
              <a:lstStyle/>
              <a:p>
                <a:pPr defTabSz="713428">
                  <a:defRPr/>
                </a:pPr>
                <a:endParaRPr lang="en-US" sz="1405" kern="0" dirty="0">
                  <a:solidFill>
                    <a:srgbClr val="000000"/>
                  </a:solidFill>
                </a:endParaRPr>
              </a:p>
            </p:txBody>
          </p:sp>
        </p:grpSp>
        <p:pic>
          <p:nvPicPr>
            <p:cNvPr id="6" name="Content Placeholder 28"/>
            <p:cNvPicPr>
              <a:picLocks noChangeAspect="1"/>
            </p:cNvPicPr>
            <p:nvPr/>
          </p:nvPicPr>
          <p:blipFill rotWithShape="1">
            <a:blip r:embed="rId3">
              <a:extLst>
                <a:ext uri="{28A0092B-C50C-407E-A947-70E740481C1C}">
                  <a14:useLocalDpi xmlns:a14="http://schemas.microsoft.com/office/drawing/2010/main" val="0"/>
                </a:ext>
              </a:extLst>
            </a:blip>
            <a:srcRect l="8089" t="2428" r="4771" b="43721"/>
            <a:stretch/>
          </p:blipFill>
          <p:spPr>
            <a:xfrm>
              <a:off x="9607786" y="4059348"/>
              <a:ext cx="1033154" cy="655593"/>
            </a:xfrm>
            <a:prstGeom prst="rect">
              <a:avLst/>
            </a:prstGeom>
          </p:spPr>
        </p:pic>
      </p:grpSp>
      <p:sp>
        <p:nvSpPr>
          <p:cNvPr id="11" name="Freeform 6"/>
          <p:cNvSpPr>
            <a:spLocks/>
          </p:cNvSpPr>
          <p:nvPr/>
        </p:nvSpPr>
        <p:spPr bwMode="auto">
          <a:xfrm flipH="1">
            <a:off x="7384081" y="1807481"/>
            <a:ext cx="2086826" cy="1366075"/>
          </a:xfrm>
          <a:custGeom>
            <a:avLst/>
            <a:gdLst>
              <a:gd name="T0" fmla="*/ 168 w 1054"/>
              <a:gd name="T1" fmla="*/ 303 h 690"/>
              <a:gd name="T2" fmla="*/ 168 w 1054"/>
              <a:gd name="T3" fmla="*/ 289 h 690"/>
              <a:gd name="T4" fmla="*/ 459 w 1054"/>
              <a:gd name="T5" fmla="*/ 0 h 690"/>
              <a:gd name="T6" fmla="*/ 701 w 1054"/>
              <a:gd name="T7" fmla="*/ 129 h 690"/>
              <a:gd name="T8" fmla="*/ 781 w 1054"/>
              <a:gd name="T9" fmla="*/ 108 h 690"/>
              <a:gd name="T10" fmla="*/ 875 w 1054"/>
              <a:gd name="T11" fmla="*/ 136 h 690"/>
              <a:gd name="T12" fmla="*/ 950 w 1054"/>
              <a:gd name="T13" fmla="*/ 272 h 690"/>
              <a:gd name="T14" fmla="*/ 1054 w 1054"/>
              <a:gd name="T15" fmla="*/ 462 h 690"/>
              <a:gd name="T16" fmla="*/ 851 w 1054"/>
              <a:gd name="T17" fmla="*/ 690 h 690"/>
              <a:gd name="T18" fmla="*/ 826 w 1054"/>
              <a:gd name="T19" fmla="*/ 690 h 690"/>
              <a:gd name="T20" fmla="*/ 802 w 1054"/>
              <a:gd name="T21" fmla="*/ 690 h 690"/>
              <a:gd name="T22" fmla="*/ 327 w 1054"/>
              <a:gd name="T23" fmla="*/ 690 h 690"/>
              <a:gd name="T24" fmla="*/ 318 w 1054"/>
              <a:gd name="T25" fmla="*/ 690 h 690"/>
              <a:gd name="T26" fmla="*/ 306 w 1054"/>
              <a:gd name="T27" fmla="*/ 690 h 690"/>
              <a:gd name="T28" fmla="*/ 271 w 1054"/>
              <a:gd name="T29" fmla="*/ 690 h 690"/>
              <a:gd name="T30" fmla="*/ 196 w 1054"/>
              <a:gd name="T31" fmla="*/ 690 h 690"/>
              <a:gd name="T32" fmla="*/ 0 w 1054"/>
              <a:gd name="T33" fmla="*/ 495 h 690"/>
              <a:gd name="T34" fmla="*/ 168 w 1054"/>
              <a:gd name="T35" fmla="*/ 3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4" h="690">
                <a:moveTo>
                  <a:pt x="168" y="303"/>
                </a:moveTo>
                <a:cubicBezTo>
                  <a:pt x="168" y="299"/>
                  <a:pt x="168" y="293"/>
                  <a:pt x="168" y="289"/>
                </a:cubicBezTo>
                <a:cubicBezTo>
                  <a:pt x="168" y="129"/>
                  <a:pt x="298" y="0"/>
                  <a:pt x="459" y="0"/>
                </a:cubicBezTo>
                <a:cubicBezTo>
                  <a:pt x="560" y="0"/>
                  <a:pt x="649" y="52"/>
                  <a:pt x="701" y="129"/>
                </a:cubicBezTo>
                <a:cubicBezTo>
                  <a:pt x="725" y="116"/>
                  <a:pt x="752" y="108"/>
                  <a:pt x="781" y="108"/>
                </a:cubicBezTo>
                <a:cubicBezTo>
                  <a:pt x="816" y="108"/>
                  <a:pt x="848" y="118"/>
                  <a:pt x="875" y="136"/>
                </a:cubicBezTo>
                <a:cubicBezTo>
                  <a:pt x="919" y="165"/>
                  <a:pt x="948" y="215"/>
                  <a:pt x="950" y="272"/>
                </a:cubicBezTo>
                <a:cubicBezTo>
                  <a:pt x="1012" y="312"/>
                  <a:pt x="1054" y="383"/>
                  <a:pt x="1054" y="462"/>
                </a:cubicBezTo>
                <a:cubicBezTo>
                  <a:pt x="1054" y="580"/>
                  <a:pt x="965" y="676"/>
                  <a:pt x="851" y="690"/>
                </a:cubicBezTo>
                <a:cubicBezTo>
                  <a:pt x="843" y="690"/>
                  <a:pt x="833" y="690"/>
                  <a:pt x="826" y="690"/>
                </a:cubicBezTo>
                <a:cubicBezTo>
                  <a:pt x="818" y="690"/>
                  <a:pt x="810" y="690"/>
                  <a:pt x="802" y="690"/>
                </a:cubicBezTo>
                <a:cubicBezTo>
                  <a:pt x="696" y="690"/>
                  <a:pt x="446" y="690"/>
                  <a:pt x="327" y="690"/>
                </a:cubicBezTo>
                <a:cubicBezTo>
                  <a:pt x="324" y="690"/>
                  <a:pt x="321" y="690"/>
                  <a:pt x="318" y="690"/>
                </a:cubicBezTo>
                <a:cubicBezTo>
                  <a:pt x="306" y="690"/>
                  <a:pt x="306" y="690"/>
                  <a:pt x="306" y="690"/>
                </a:cubicBezTo>
                <a:cubicBezTo>
                  <a:pt x="300" y="690"/>
                  <a:pt x="283" y="690"/>
                  <a:pt x="271" y="690"/>
                </a:cubicBezTo>
                <a:cubicBezTo>
                  <a:pt x="196" y="690"/>
                  <a:pt x="196" y="690"/>
                  <a:pt x="196" y="690"/>
                </a:cubicBezTo>
                <a:cubicBezTo>
                  <a:pt x="87" y="688"/>
                  <a:pt x="0" y="601"/>
                  <a:pt x="0" y="495"/>
                </a:cubicBezTo>
                <a:cubicBezTo>
                  <a:pt x="0" y="397"/>
                  <a:pt x="73" y="316"/>
                  <a:pt x="168" y="303"/>
                </a:cubicBezTo>
                <a:close/>
              </a:path>
            </a:pathLst>
          </a:custGeom>
          <a:solidFill>
            <a:srgbClr val="C9F1FF"/>
          </a:solidFill>
          <a:ln>
            <a:noFill/>
          </a:ln>
          <a:extLst/>
        </p:spPr>
        <p:txBody>
          <a:bodyPr vert="horz" wrap="square" lIns="69944" tIns="34972" rIns="69944" bIns="34972" numCol="1" anchor="t" anchorCtr="0" compatLnSpc="1">
            <a:prstTxWarp prst="textNoShape">
              <a:avLst/>
            </a:prstTxWarp>
          </a:bodyPr>
          <a:lstStyle/>
          <a:p>
            <a:endParaRPr lang="en-US" sz="1836" dirty="0">
              <a:solidFill>
                <a:srgbClr val="000000"/>
              </a:solidFill>
            </a:endParaRPr>
          </a:p>
        </p:txBody>
      </p:sp>
      <p:sp>
        <p:nvSpPr>
          <p:cNvPr id="12" name="TextBox 11"/>
          <p:cNvSpPr txBox="1"/>
          <p:nvPr/>
        </p:nvSpPr>
        <p:spPr>
          <a:xfrm>
            <a:off x="7300761" y="2791874"/>
            <a:ext cx="1409332" cy="257122"/>
          </a:xfrm>
          <a:prstGeom prst="rect">
            <a:avLst/>
          </a:prstGeom>
          <a:noFill/>
        </p:spPr>
        <p:txBody>
          <a:bodyPr wrap="square" rtlCol="0">
            <a:spAutoFit/>
          </a:bodyPr>
          <a:lstStyle/>
          <a:p>
            <a:pPr defTabSz="713469">
              <a:defRPr/>
            </a:pPr>
            <a:r>
              <a:rPr lang="en-US" sz="1071" kern="0" dirty="0">
                <a:solidFill>
                  <a:srgbClr val="0072C6">
                    <a:lumMod val="50000"/>
                  </a:srgbClr>
                </a:solidFill>
                <a:latin typeface="Segoe UI Light"/>
              </a:rPr>
              <a:t>SQL Database</a:t>
            </a:r>
          </a:p>
        </p:txBody>
      </p:sp>
      <p:sp>
        <p:nvSpPr>
          <p:cNvPr id="13" name="Isosceles Triangle 12"/>
          <p:cNvSpPr/>
          <p:nvPr/>
        </p:nvSpPr>
        <p:spPr bwMode="auto">
          <a:xfrm rot="13462281">
            <a:off x="8227994" y="1751087"/>
            <a:ext cx="1246375" cy="1188927"/>
          </a:xfrm>
          <a:prstGeom prst="triangle">
            <a:avLst>
              <a:gd name="adj" fmla="val 80288"/>
            </a:avLst>
          </a:prstGeom>
          <a:gradFill>
            <a:gsLst>
              <a:gs pos="100000">
                <a:schemeClr val="accent1">
                  <a:lumMod val="5000"/>
                  <a:lumOff val="95000"/>
                </a:schemeClr>
              </a:gs>
              <a:gs pos="7000">
                <a:srgbClr val="0070C0"/>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89" tIns="111911" rIns="139889" bIns="111911" numCol="1" spcCol="0" rtlCol="0" fromWordArt="0" anchor="t" anchorCtr="0" forceAA="0" compatLnSpc="1">
            <a:prstTxWarp prst="textNoShape">
              <a:avLst/>
            </a:prstTxWarp>
            <a:noAutofit/>
          </a:bodyPr>
          <a:lstStyle/>
          <a:p>
            <a:pPr algn="ctr" defTabSz="713262">
              <a:lnSpc>
                <a:spcPct val="90000"/>
              </a:lnSpc>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4" name="Table 13"/>
          <p:cNvGraphicFramePr>
            <a:graphicFrameLocks noGrp="1"/>
          </p:cNvGraphicFramePr>
          <p:nvPr>
            <p:extLst/>
          </p:nvPr>
        </p:nvGraphicFramePr>
        <p:xfrm>
          <a:off x="8753774" y="1497055"/>
          <a:ext cx="1388970" cy="849423"/>
        </p:xfrm>
        <a:graphic>
          <a:graphicData uri="http://schemas.openxmlformats.org/drawingml/2006/table">
            <a:tbl>
              <a:tblPr firstRow="1" bandRow="1">
                <a:tableStyleId>{5C22544A-7EE6-4342-B048-85BDC9FD1C3A}</a:tableStyleId>
              </a:tblPr>
              <a:tblGrid>
                <a:gridCol w="1388970">
                  <a:extLst>
                    <a:ext uri="{9D8B030D-6E8A-4147-A177-3AD203B41FA5}">
                      <a16:colId xmlns:a16="http://schemas.microsoft.com/office/drawing/2014/main" val="20000"/>
                    </a:ext>
                  </a:extLst>
                </a:gridCol>
              </a:tblGrid>
              <a:tr h="229557">
                <a:tc>
                  <a:txBody>
                    <a:bodyPr/>
                    <a:lstStyle/>
                    <a:p>
                      <a:r>
                        <a:rPr lang="en-US" sz="800" b="1" dirty="0">
                          <a:solidFill>
                            <a:schemeClr val="tx1"/>
                          </a:solidFill>
                        </a:rPr>
                        <a:t>Table.CreditCardNo</a:t>
                      </a:r>
                    </a:p>
                  </a:txBody>
                  <a:tcPr marL="91224" marR="91224" marT="0" marB="20545" anchor="ctr"/>
                </a:tc>
                <a:extLst>
                  <a:ext uri="{0D108BD9-81ED-4DB2-BD59-A6C34878D82A}">
                    <a16:rowId xmlns:a16="http://schemas.microsoft.com/office/drawing/2014/main" val="10000"/>
                  </a:ext>
                </a:extLst>
              </a:tr>
              <a:tr h="206622">
                <a:tc>
                  <a:txBody>
                    <a:bodyPr/>
                    <a:lstStyle/>
                    <a:p>
                      <a:r>
                        <a:rPr lang="en-US" sz="800" dirty="0">
                          <a:solidFill>
                            <a:schemeClr val="bg1"/>
                          </a:solidFill>
                        </a:rPr>
                        <a:t>4465-6571-7868-5796</a:t>
                      </a:r>
                      <a:endParaRPr lang="en-US" sz="800" dirty="0">
                        <a:solidFill>
                          <a:schemeClr val="bg1"/>
                        </a:solidFill>
                        <a:latin typeface="+mj-lt"/>
                      </a:endParaRPr>
                    </a:p>
                  </a:txBody>
                  <a:tcPr marL="91224" marR="91224" marT="0" marB="20545" anchor="ctr"/>
                </a:tc>
                <a:extLst>
                  <a:ext uri="{0D108BD9-81ED-4DB2-BD59-A6C34878D82A}">
                    <a16:rowId xmlns:a16="http://schemas.microsoft.com/office/drawing/2014/main" val="10001"/>
                  </a:ext>
                </a:extLst>
              </a:tr>
              <a:tr h="206622">
                <a:tc>
                  <a:txBody>
                    <a:bodyPr/>
                    <a:lstStyle/>
                    <a:p>
                      <a:r>
                        <a:rPr lang="en-US" sz="800" dirty="0">
                          <a:solidFill>
                            <a:schemeClr val="bg1"/>
                          </a:solidFill>
                        </a:rPr>
                        <a:t>4468-7746-3848-1978</a:t>
                      </a:r>
                      <a:endParaRPr lang="en-US" sz="800" dirty="0">
                        <a:solidFill>
                          <a:schemeClr val="bg1"/>
                        </a:solidFill>
                        <a:latin typeface="+mj-lt"/>
                      </a:endParaRPr>
                    </a:p>
                  </a:txBody>
                  <a:tcPr marL="91224" marR="91224" marT="0" marB="20545" anchor="ctr"/>
                </a:tc>
                <a:extLst>
                  <a:ext uri="{0D108BD9-81ED-4DB2-BD59-A6C34878D82A}">
                    <a16:rowId xmlns:a16="http://schemas.microsoft.com/office/drawing/2014/main" val="10002"/>
                  </a:ext>
                </a:extLst>
              </a:tr>
              <a:tr h="206622">
                <a:tc>
                  <a:txBody>
                    <a:bodyPr/>
                    <a:lstStyle/>
                    <a:p>
                      <a:r>
                        <a:rPr lang="en-US" sz="800" dirty="0">
                          <a:solidFill>
                            <a:schemeClr val="bg1"/>
                          </a:solidFill>
                        </a:rPr>
                        <a:t>4484-5434-6858-6550</a:t>
                      </a:r>
                      <a:endParaRPr lang="en-US" sz="800" dirty="0">
                        <a:solidFill>
                          <a:schemeClr val="bg1"/>
                        </a:solidFill>
                        <a:latin typeface="+mj-lt"/>
                      </a:endParaRPr>
                    </a:p>
                  </a:txBody>
                  <a:tcPr marL="91224" marR="91224" marT="0" marB="20545" anchor="ctr"/>
                </a:tc>
                <a:extLst>
                  <a:ext uri="{0D108BD9-81ED-4DB2-BD59-A6C34878D82A}">
                    <a16:rowId xmlns:a16="http://schemas.microsoft.com/office/drawing/2014/main" val="10003"/>
                  </a:ext>
                </a:extLst>
              </a:tr>
            </a:tbl>
          </a:graphicData>
        </a:graphic>
      </p:graphicFrame>
      <p:cxnSp>
        <p:nvCxnSpPr>
          <p:cNvPr id="15" name="Straight Connector 14"/>
          <p:cNvCxnSpPr/>
          <p:nvPr/>
        </p:nvCxnSpPr>
        <p:spPr>
          <a:xfrm flipH="1" flipV="1">
            <a:off x="8316576" y="2700338"/>
            <a:ext cx="1582118" cy="584707"/>
          </a:xfrm>
          <a:prstGeom prst="line">
            <a:avLst/>
          </a:prstGeom>
          <a:ln w="28575">
            <a:solidFill>
              <a:srgbClr val="00B0F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7941777" y="2266480"/>
            <a:ext cx="411119" cy="486964"/>
            <a:chOff x="6179007" y="3309661"/>
            <a:chExt cx="478896" cy="567246"/>
          </a:xfrm>
        </p:grpSpPr>
        <p:sp>
          <p:nvSpPr>
            <p:cNvPr id="17" name="Oval 16"/>
            <p:cNvSpPr/>
            <p:nvPr/>
          </p:nvSpPr>
          <p:spPr bwMode="auto">
            <a:xfrm>
              <a:off x="6214064" y="3317798"/>
              <a:ext cx="412175" cy="1690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89" tIns="111911" rIns="139889" bIns="111911" numCol="1" spcCol="0" rtlCol="0" fromWordArt="0" anchor="t" anchorCtr="0" forceAA="0" compatLnSpc="1">
              <a:prstTxWarp prst="textNoShape">
                <a:avLst/>
              </a:prstTxWarp>
              <a:noAutofit/>
            </a:bodyPr>
            <a:lstStyle/>
            <a:p>
              <a:pPr algn="ctr" defTabSz="713262">
                <a:lnSpc>
                  <a:spcPct val="90000"/>
                </a:lnSpc>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18" name="Freeform 17"/>
            <p:cNvSpPr>
              <a:spLocks noEditPoints="1"/>
            </p:cNvSpPr>
            <p:nvPr/>
          </p:nvSpPr>
          <p:spPr bwMode="auto">
            <a:xfrm flipH="1">
              <a:off x="6179007" y="3309661"/>
              <a:ext cx="478896" cy="567246"/>
            </a:xfrm>
            <a:custGeom>
              <a:avLst/>
              <a:gdLst>
                <a:gd name="T0" fmla="*/ 100 w 202"/>
                <a:gd name="T1" fmla="*/ 12 h 239"/>
                <a:gd name="T2" fmla="*/ 184 w 202"/>
                <a:gd name="T3" fmla="*/ 36 h 239"/>
                <a:gd name="T4" fmla="*/ 100 w 202"/>
                <a:gd name="T5" fmla="*/ 60 h 239"/>
                <a:gd name="T6" fmla="*/ 16 w 202"/>
                <a:gd name="T7" fmla="*/ 36 h 239"/>
                <a:gd name="T8" fmla="*/ 100 w 202"/>
                <a:gd name="T9" fmla="*/ 12 h 239"/>
                <a:gd name="T10" fmla="*/ 101 w 202"/>
                <a:gd name="T11" fmla="*/ 0 h 239"/>
                <a:gd name="T12" fmla="*/ 61 w 202"/>
                <a:gd name="T13" fmla="*/ 3 h 239"/>
                <a:gd name="T14" fmla="*/ 29 w 202"/>
                <a:gd name="T15" fmla="*/ 12 h 239"/>
                <a:gd name="T16" fmla="*/ 8 w 202"/>
                <a:gd name="T17" fmla="*/ 24 h 239"/>
                <a:gd name="T18" fmla="*/ 2 w 202"/>
                <a:gd name="T19" fmla="*/ 32 h 239"/>
                <a:gd name="T20" fmla="*/ 0 w 202"/>
                <a:gd name="T21" fmla="*/ 40 h 239"/>
                <a:gd name="T22" fmla="*/ 0 w 202"/>
                <a:gd name="T23" fmla="*/ 199 h 239"/>
                <a:gd name="T24" fmla="*/ 2 w 202"/>
                <a:gd name="T25" fmla="*/ 207 h 239"/>
                <a:gd name="T26" fmla="*/ 8 w 202"/>
                <a:gd name="T27" fmla="*/ 215 h 239"/>
                <a:gd name="T28" fmla="*/ 29 w 202"/>
                <a:gd name="T29" fmla="*/ 227 h 239"/>
                <a:gd name="T30" fmla="*/ 61 w 202"/>
                <a:gd name="T31" fmla="*/ 236 h 239"/>
                <a:gd name="T32" fmla="*/ 101 w 202"/>
                <a:gd name="T33" fmla="*/ 239 h 239"/>
                <a:gd name="T34" fmla="*/ 172 w 202"/>
                <a:gd name="T35" fmla="*/ 227 h 239"/>
                <a:gd name="T36" fmla="*/ 194 w 202"/>
                <a:gd name="T37" fmla="*/ 215 h 239"/>
                <a:gd name="T38" fmla="*/ 200 w 202"/>
                <a:gd name="T39" fmla="*/ 207 h 239"/>
                <a:gd name="T40" fmla="*/ 202 w 202"/>
                <a:gd name="T41" fmla="*/ 199 h 239"/>
                <a:gd name="T42" fmla="*/ 202 w 202"/>
                <a:gd name="T43" fmla="*/ 40 h 239"/>
                <a:gd name="T44" fmla="*/ 194 w 202"/>
                <a:gd name="T45" fmla="*/ 24 h 239"/>
                <a:gd name="T46" fmla="*/ 172 w 202"/>
                <a:gd name="T47" fmla="*/ 12 h 239"/>
                <a:gd name="T48" fmla="*/ 140 w 202"/>
                <a:gd name="T49" fmla="*/ 3 h 239"/>
                <a:gd name="T50" fmla="*/ 101 w 202"/>
                <a:gd name="T5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239">
                  <a:moveTo>
                    <a:pt x="100" y="12"/>
                  </a:moveTo>
                  <a:cubicBezTo>
                    <a:pt x="146" y="12"/>
                    <a:pt x="184" y="23"/>
                    <a:pt x="184" y="36"/>
                  </a:cubicBezTo>
                  <a:cubicBezTo>
                    <a:pt x="184" y="49"/>
                    <a:pt x="146" y="60"/>
                    <a:pt x="100" y="60"/>
                  </a:cubicBezTo>
                  <a:cubicBezTo>
                    <a:pt x="54" y="60"/>
                    <a:pt x="16" y="49"/>
                    <a:pt x="16" y="36"/>
                  </a:cubicBezTo>
                  <a:cubicBezTo>
                    <a:pt x="16" y="23"/>
                    <a:pt x="54" y="12"/>
                    <a:pt x="100" y="12"/>
                  </a:cubicBezTo>
                  <a:close/>
                  <a:moveTo>
                    <a:pt x="101" y="0"/>
                  </a:moveTo>
                  <a:cubicBezTo>
                    <a:pt x="61" y="3"/>
                    <a:pt x="61" y="3"/>
                    <a:pt x="61" y="3"/>
                  </a:cubicBezTo>
                  <a:cubicBezTo>
                    <a:pt x="29" y="12"/>
                    <a:pt x="29" y="12"/>
                    <a:pt x="29" y="12"/>
                  </a:cubicBezTo>
                  <a:cubicBezTo>
                    <a:pt x="8" y="24"/>
                    <a:pt x="8" y="24"/>
                    <a:pt x="8" y="24"/>
                  </a:cubicBezTo>
                  <a:cubicBezTo>
                    <a:pt x="2" y="32"/>
                    <a:pt x="2" y="32"/>
                    <a:pt x="2" y="32"/>
                  </a:cubicBezTo>
                  <a:cubicBezTo>
                    <a:pt x="0" y="40"/>
                    <a:pt x="0" y="40"/>
                    <a:pt x="0" y="40"/>
                  </a:cubicBezTo>
                  <a:cubicBezTo>
                    <a:pt x="0" y="199"/>
                    <a:pt x="0" y="199"/>
                    <a:pt x="0" y="199"/>
                  </a:cubicBezTo>
                  <a:cubicBezTo>
                    <a:pt x="2" y="207"/>
                    <a:pt x="2" y="207"/>
                    <a:pt x="2" y="207"/>
                  </a:cubicBezTo>
                  <a:cubicBezTo>
                    <a:pt x="8" y="215"/>
                    <a:pt x="8" y="215"/>
                    <a:pt x="8" y="215"/>
                  </a:cubicBezTo>
                  <a:cubicBezTo>
                    <a:pt x="29" y="227"/>
                    <a:pt x="29" y="227"/>
                    <a:pt x="29" y="227"/>
                  </a:cubicBezTo>
                  <a:cubicBezTo>
                    <a:pt x="61" y="236"/>
                    <a:pt x="61" y="236"/>
                    <a:pt x="61" y="236"/>
                  </a:cubicBezTo>
                  <a:cubicBezTo>
                    <a:pt x="73" y="238"/>
                    <a:pt x="87" y="239"/>
                    <a:pt x="101" y="239"/>
                  </a:cubicBezTo>
                  <a:cubicBezTo>
                    <a:pt x="129" y="239"/>
                    <a:pt x="154" y="234"/>
                    <a:pt x="172" y="227"/>
                  </a:cubicBezTo>
                  <a:cubicBezTo>
                    <a:pt x="181" y="224"/>
                    <a:pt x="189" y="219"/>
                    <a:pt x="194" y="215"/>
                  </a:cubicBezTo>
                  <a:cubicBezTo>
                    <a:pt x="196" y="212"/>
                    <a:pt x="198" y="210"/>
                    <a:pt x="200" y="207"/>
                  </a:cubicBezTo>
                  <a:cubicBezTo>
                    <a:pt x="201" y="205"/>
                    <a:pt x="202" y="202"/>
                    <a:pt x="202" y="199"/>
                  </a:cubicBezTo>
                  <a:cubicBezTo>
                    <a:pt x="202" y="40"/>
                    <a:pt x="202" y="40"/>
                    <a:pt x="202" y="40"/>
                  </a:cubicBezTo>
                  <a:cubicBezTo>
                    <a:pt x="202" y="34"/>
                    <a:pt x="199" y="29"/>
                    <a:pt x="194" y="24"/>
                  </a:cubicBezTo>
                  <a:cubicBezTo>
                    <a:pt x="189" y="20"/>
                    <a:pt x="181" y="15"/>
                    <a:pt x="172" y="12"/>
                  </a:cubicBezTo>
                  <a:cubicBezTo>
                    <a:pt x="163" y="8"/>
                    <a:pt x="152" y="5"/>
                    <a:pt x="140" y="3"/>
                  </a:cubicBezTo>
                  <a:cubicBezTo>
                    <a:pt x="128" y="1"/>
                    <a:pt x="115" y="0"/>
                    <a:pt x="101"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4" tIns="34972" rIns="69944" bIns="34972" numCol="1" anchor="t" anchorCtr="0" compatLnSpc="1">
              <a:prstTxWarp prst="textNoShape">
                <a:avLst/>
              </a:prstTxWarp>
            </a:bodyPr>
            <a:lstStyle/>
            <a:p>
              <a:endParaRPr lang="en-US" sz="1836" dirty="0">
                <a:solidFill>
                  <a:srgbClr val="000000"/>
                </a:solidFill>
              </a:endParaRPr>
            </a:p>
          </p:txBody>
        </p:sp>
      </p:grpSp>
      <p:pic>
        <p:nvPicPr>
          <p:cNvPr id="19" name="Picture 18"/>
          <p:cNvPicPr>
            <a:picLocks noChangeAspect="1"/>
          </p:cNvPicPr>
          <p:nvPr/>
        </p:nvPicPr>
        <p:blipFill>
          <a:blip r:embed="rId4"/>
          <a:stretch>
            <a:fillRect/>
          </a:stretch>
        </p:blipFill>
        <p:spPr>
          <a:xfrm>
            <a:off x="7675266" y="3583510"/>
            <a:ext cx="2423129" cy="2183903"/>
          </a:xfrm>
          <a:prstGeom prst="rect">
            <a:avLst/>
          </a:prstGeom>
          <a:ln>
            <a:solidFill>
              <a:srgbClr val="212121"/>
            </a:solidFill>
          </a:ln>
        </p:spPr>
      </p:pic>
    </p:spTree>
    <p:extLst>
      <p:ext uri="{BB962C8B-B14F-4D97-AF65-F5344CB8AC3E}">
        <p14:creationId xmlns:p14="http://schemas.microsoft.com/office/powerpoint/2010/main" val="3075420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C92C05-A9FE-48DC-9EB5-C7D88372EABA}"/>
              </a:ext>
            </a:extLst>
          </p:cNvPr>
          <p:cNvSpPr>
            <a:spLocks noGrp="1"/>
          </p:cNvSpPr>
          <p:nvPr>
            <p:ph type="title"/>
          </p:nvPr>
        </p:nvSpPr>
        <p:spPr/>
        <p:txBody>
          <a:bodyPr/>
          <a:lstStyle/>
          <a:p>
            <a:r>
              <a:rPr lang="it-IT" dirty="0"/>
              <a:t>DEMO</a:t>
            </a:r>
          </a:p>
        </p:txBody>
      </p:sp>
      <p:sp>
        <p:nvSpPr>
          <p:cNvPr id="2" name="Text Placeholder 1">
            <a:extLst>
              <a:ext uri="{FF2B5EF4-FFF2-40B4-BE49-F238E27FC236}">
                <a16:creationId xmlns:a16="http://schemas.microsoft.com/office/drawing/2014/main" id="{DB3EBC69-C58B-4C58-AFAD-C820779CB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1620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DDM: Alice login</a:t>
            </a:r>
          </a:p>
        </p:txBody>
      </p:sp>
      <p:pic>
        <p:nvPicPr>
          <p:cNvPr id="3" name="Content Placeholder 2"/>
          <p:cNvPicPr>
            <a:picLocks noGrp="1" noChangeAspect="1"/>
          </p:cNvPicPr>
          <p:nvPr>
            <p:ph idx="1"/>
          </p:nvPr>
        </p:nvPicPr>
        <p:blipFill>
          <a:blip r:embed="rId3"/>
          <a:stretch>
            <a:fillRect/>
          </a:stretch>
        </p:blipFill>
        <p:spPr>
          <a:xfrm>
            <a:off x="2773894" y="1854000"/>
            <a:ext cx="6644212" cy="4363911"/>
          </a:xfrm>
        </p:spPr>
      </p:pic>
    </p:spTree>
    <p:extLst>
      <p:ext uri="{BB962C8B-B14F-4D97-AF65-F5344CB8AC3E}">
        <p14:creationId xmlns:p14="http://schemas.microsoft.com/office/powerpoint/2010/main" val="2242574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DDM: Alice patients</a:t>
            </a:r>
          </a:p>
        </p:txBody>
      </p:sp>
      <p:pic>
        <p:nvPicPr>
          <p:cNvPr id="4" name="Content Placeholder 3"/>
          <p:cNvPicPr>
            <a:picLocks noGrp="1" noChangeAspect="1"/>
          </p:cNvPicPr>
          <p:nvPr>
            <p:ph idx="1"/>
          </p:nvPr>
        </p:nvPicPr>
        <p:blipFill>
          <a:blip r:embed="rId3"/>
          <a:stretch>
            <a:fillRect/>
          </a:stretch>
        </p:blipFill>
        <p:spPr>
          <a:xfrm>
            <a:off x="2916770" y="1854000"/>
            <a:ext cx="6358461" cy="4271994"/>
          </a:xfrm>
        </p:spPr>
      </p:pic>
    </p:spTree>
    <p:extLst>
      <p:ext uri="{BB962C8B-B14F-4D97-AF65-F5344CB8AC3E}">
        <p14:creationId xmlns:p14="http://schemas.microsoft.com/office/powerpoint/2010/main" val="338196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 Layering</a:t>
            </a:r>
          </a:p>
        </p:txBody>
      </p:sp>
      <p:graphicFrame>
        <p:nvGraphicFramePr>
          <p:cNvPr id="6" name="Content Placeholder 5"/>
          <p:cNvGraphicFramePr>
            <a:graphicFrameLocks/>
          </p:cNvGraphicFramePr>
          <p:nvPr>
            <p:extLst>
              <p:ext uri="{D42A27DB-BD31-4B8C-83A1-F6EECF244321}">
                <p14:modId xmlns:p14="http://schemas.microsoft.com/office/powerpoint/2010/main" val="3086565235"/>
              </p:ext>
            </p:extLst>
          </p:nvPr>
        </p:nvGraphicFramePr>
        <p:xfrm>
          <a:off x="994770" y="1794571"/>
          <a:ext cx="4741196" cy="4298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8"/>
          <p:cNvGraphicFramePr>
            <a:graphicFrameLocks/>
          </p:cNvGraphicFramePr>
          <p:nvPr>
            <p:extLst>
              <p:ext uri="{D42A27DB-BD31-4B8C-83A1-F6EECF244321}">
                <p14:modId xmlns:p14="http://schemas.microsoft.com/office/powerpoint/2010/main" val="4076044967"/>
              </p:ext>
            </p:extLst>
          </p:nvPr>
        </p:nvGraphicFramePr>
        <p:xfrm>
          <a:off x="6113820" y="1845735"/>
          <a:ext cx="5660914" cy="42475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66268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DDM: Alice patients’ data masked</a:t>
            </a:r>
          </a:p>
        </p:txBody>
      </p:sp>
      <p:pic>
        <p:nvPicPr>
          <p:cNvPr id="3" name="Content Placeholder 2"/>
          <p:cNvPicPr>
            <a:picLocks noGrp="1" noChangeAspect="1"/>
          </p:cNvPicPr>
          <p:nvPr>
            <p:ph idx="1"/>
          </p:nvPr>
        </p:nvPicPr>
        <p:blipFill>
          <a:blip r:embed="rId3"/>
          <a:stretch>
            <a:fillRect/>
          </a:stretch>
        </p:blipFill>
        <p:spPr>
          <a:xfrm>
            <a:off x="2916770" y="1854000"/>
            <a:ext cx="6358461" cy="4271994"/>
          </a:xfrm>
        </p:spPr>
      </p:pic>
    </p:spTree>
    <p:extLst>
      <p:ext uri="{BB962C8B-B14F-4D97-AF65-F5344CB8AC3E}">
        <p14:creationId xmlns:p14="http://schemas.microsoft.com/office/powerpoint/2010/main" val="1175719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Funzioni </a:t>
            </a:r>
            <a:r>
              <a:rPr lang="en-US" dirty="0"/>
              <a:t>Dynamic Data Masking</a:t>
            </a:r>
          </a:p>
        </p:txBody>
      </p:sp>
      <p:sp>
        <p:nvSpPr>
          <p:cNvPr id="3" name="Content Placeholder 2"/>
          <p:cNvSpPr>
            <a:spLocks noGrp="1"/>
          </p:cNvSpPr>
          <p:nvPr>
            <p:ph idx="1"/>
          </p:nvPr>
        </p:nvSpPr>
        <p:spPr/>
        <p:txBody>
          <a:bodyPr>
            <a:normAutofit/>
          </a:bodyPr>
          <a:lstStyle/>
          <a:p>
            <a:r>
              <a:rPr lang="it-IT" dirty="0"/>
              <a:t>Default</a:t>
            </a:r>
          </a:p>
          <a:p>
            <a:pPr lvl="1"/>
            <a:r>
              <a:rPr lang="it-IT" dirty="0"/>
              <a:t>Dipendente dal tipo ‘X’, 0, 01.01.1900 00:00:00.0000000</a:t>
            </a:r>
          </a:p>
          <a:p>
            <a:r>
              <a:rPr lang="it-IT" dirty="0"/>
              <a:t>Email</a:t>
            </a:r>
          </a:p>
          <a:p>
            <a:pPr lvl="1"/>
            <a:r>
              <a:rPr lang="it-IT" dirty="0"/>
              <a:t>aXXX@XXXX.com</a:t>
            </a:r>
          </a:p>
          <a:p>
            <a:r>
              <a:rPr lang="it-IT" dirty="0"/>
              <a:t>Random</a:t>
            </a:r>
          </a:p>
          <a:p>
            <a:pPr lvl="1"/>
            <a:r>
              <a:rPr lang="it-IT" dirty="0"/>
              <a:t>Intervallo di interi</a:t>
            </a:r>
          </a:p>
          <a:p>
            <a:r>
              <a:rPr lang="it-IT" dirty="0"/>
              <a:t>Stringa Custom</a:t>
            </a:r>
          </a:p>
          <a:p>
            <a:pPr lvl="1"/>
            <a:r>
              <a:rPr lang="en-US" dirty="0"/>
              <a:t>Prefix length, [padding char], suffix length</a:t>
            </a:r>
          </a:p>
        </p:txBody>
      </p:sp>
    </p:spTree>
    <p:extLst>
      <p:ext uri="{BB962C8B-B14F-4D97-AF65-F5344CB8AC3E}">
        <p14:creationId xmlns:p14="http://schemas.microsoft.com/office/powerpoint/2010/main" val="338626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Permessi </a:t>
            </a:r>
            <a:r>
              <a:rPr lang="en-US" dirty="0"/>
              <a:t>Dynamic Data Masking</a:t>
            </a:r>
          </a:p>
        </p:txBody>
      </p:sp>
      <p:sp>
        <p:nvSpPr>
          <p:cNvPr id="3" name="Content Placeholder 2"/>
          <p:cNvSpPr>
            <a:spLocks noGrp="1"/>
          </p:cNvSpPr>
          <p:nvPr>
            <p:ph idx="1"/>
          </p:nvPr>
        </p:nvSpPr>
        <p:spPr/>
        <p:txBody>
          <a:bodyPr>
            <a:normAutofit/>
          </a:bodyPr>
          <a:lstStyle/>
          <a:p>
            <a:r>
              <a:rPr lang="it-IT" dirty="0"/>
              <a:t>CRATE e ALTER tabella</a:t>
            </a:r>
          </a:p>
          <a:p>
            <a:r>
              <a:rPr lang="it-IT" dirty="0"/>
              <a:t>ALTER ANY MASK (con ALTER per la tabella)</a:t>
            </a:r>
          </a:p>
          <a:p>
            <a:r>
              <a:rPr lang="it-IT" dirty="0"/>
              <a:t>UNMASK</a:t>
            </a:r>
          </a:p>
          <a:p>
            <a:r>
              <a:rPr lang="it-IT" dirty="0"/>
              <a:t>Può comunque aggiornare i dati!</a:t>
            </a:r>
          </a:p>
        </p:txBody>
      </p:sp>
    </p:spTree>
    <p:extLst>
      <p:ext uri="{BB962C8B-B14F-4D97-AF65-F5344CB8AC3E}">
        <p14:creationId xmlns:p14="http://schemas.microsoft.com/office/powerpoint/2010/main" val="21911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Data Masking Gotchas</a:t>
            </a:r>
          </a:p>
        </p:txBody>
      </p:sp>
      <p:sp>
        <p:nvSpPr>
          <p:cNvPr id="3" name="Content Placeholder 2"/>
          <p:cNvSpPr>
            <a:spLocks noGrp="1"/>
          </p:cNvSpPr>
          <p:nvPr>
            <p:ph idx="1"/>
          </p:nvPr>
        </p:nvSpPr>
        <p:spPr/>
        <p:txBody>
          <a:bodyPr>
            <a:normAutofit/>
          </a:bodyPr>
          <a:lstStyle/>
          <a:p>
            <a:r>
              <a:rPr lang="it-IT" dirty="0"/>
              <a:t>Attenzione allo spostamento di dati</a:t>
            </a:r>
          </a:p>
          <a:p>
            <a:pPr lvl="1"/>
            <a:r>
              <a:rPr lang="it-IT" dirty="0"/>
              <a:t>Export/Import</a:t>
            </a:r>
          </a:p>
          <a:p>
            <a:pPr lvl="1"/>
            <a:r>
              <a:rPr lang="it-IT" dirty="0"/>
              <a:t>SELECT…INTO</a:t>
            </a:r>
          </a:p>
          <a:p>
            <a:pPr lvl="1"/>
            <a:r>
              <a:rPr lang="it-IT" dirty="0"/>
              <a:t>INSERT…SELECT…FROM</a:t>
            </a:r>
          </a:p>
          <a:p>
            <a:r>
              <a:rPr lang="it-IT" dirty="0"/>
              <a:t>Tecniche di forza bruta</a:t>
            </a:r>
          </a:p>
          <a:p>
            <a:pPr lvl="1"/>
            <a:r>
              <a:rPr lang="it-IT" dirty="0"/>
              <a:t>Inferenza di valori (tramite predicati su intervalli)</a:t>
            </a:r>
          </a:p>
          <a:p>
            <a:pPr lvl="1"/>
            <a:r>
              <a:rPr lang="it-IT" dirty="0"/>
              <a:t>Tabelle con valori di dominio</a:t>
            </a:r>
          </a:p>
        </p:txBody>
      </p:sp>
    </p:spTree>
    <p:extLst>
      <p:ext uri="{BB962C8B-B14F-4D97-AF65-F5344CB8AC3E}">
        <p14:creationId xmlns:p14="http://schemas.microsoft.com/office/powerpoint/2010/main" val="6837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Limitazione </a:t>
            </a:r>
            <a:r>
              <a:rPr lang="en-US" dirty="0"/>
              <a:t>Dynamic Data Masking</a:t>
            </a:r>
          </a:p>
        </p:txBody>
      </p:sp>
      <p:sp>
        <p:nvSpPr>
          <p:cNvPr id="3" name="Content Placeholder 2"/>
          <p:cNvSpPr>
            <a:spLocks noGrp="1"/>
          </p:cNvSpPr>
          <p:nvPr>
            <p:ph idx="1"/>
          </p:nvPr>
        </p:nvSpPr>
        <p:spPr/>
        <p:txBody>
          <a:bodyPr>
            <a:normAutofit/>
          </a:bodyPr>
          <a:lstStyle/>
          <a:p>
            <a:r>
              <a:rPr lang="it-IT" dirty="0"/>
              <a:t>Tipi colonna non ammessi</a:t>
            </a:r>
          </a:p>
          <a:p>
            <a:pPr lvl="1"/>
            <a:r>
              <a:rPr lang="it-IT" dirty="0"/>
              <a:t>Colonne crittografate (</a:t>
            </a:r>
            <a:r>
              <a:rPr lang="en-US" dirty="0"/>
              <a:t>Always Encrypted</a:t>
            </a:r>
            <a:r>
              <a:rPr lang="it-IT" dirty="0"/>
              <a:t>)</a:t>
            </a:r>
          </a:p>
          <a:p>
            <a:pPr lvl="1"/>
            <a:r>
              <a:rPr lang="it-IT" dirty="0"/>
              <a:t>FILESTREAM</a:t>
            </a:r>
          </a:p>
          <a:p>
            <a:pPr lvl="1"/>
            <a:r>
              <a:rPr lang="it-IT" dirty="0"/>
              <a:t>COLUMN_SET (o «</a:t>
            </a:r>
            <a:r>
              <a:rPr lang="en-US" dirty="0"/>
              <a:t>sparse column</a:t>
            </a:r>
            <a:r>
              <a:rPr lang="it-IT" dirty="0"/>
              <a:t>» che ne fanno parte)</a:t>
            </a:r>
          </a:p>
          <a:p>
            <a:pPr lvl="1"/>
            <a:r>
              <a:rPr lang="it-IT" dirty="0"/>
              <a:t>Colonne calcolate (però possono referenziare mascherate)</a:t>
            </a:r>
          </a:p>
          <a:p>
            <a:pPr lvl="1"/>
            <a:r>
              <a:rPr lang="it-IT" dirty="0"/>
              <a:t>Colonne chiave indici FULLTEXT</a:t>
            </a:r>
          </a:p>
          <a:p>
            <a:r>
              <a:rPr lang="it-IT" dirty="0"/>
              <a:t>READTEXT, UPDATETEXT, WRITETEXT</a:t>
            </a:r>
          </a:p>
          <a:p>
            <a:pPr lvl="1"/>
            <a:r>
              <a:rPr lang="it-IT" dirty="0"/>
              <a:t>Non funzionano correttamente con UNMASK</a:t>
            </a:r>
          </a:p>
        </p:txBody>
      </p:sp>
    </p:spTree>
    <p:extLst>
      <p:ext uri="{BB962C8B-B14F-4D97-AF65-F5344CB8AC3E}">
        <p14:creationId xmlns:p14="http://schemas.microsoft.com/office/powerpoint/2010/main" val="3153857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Continuità del servizio</a:t>
            </a:r>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p>
        </p:txBody>
      </p:sp>
    </p:spTree>
    <p:extLst>
      <p:ext uri="{BB962C8B-B14F-4D97-AF65-F5344CB8AC3E}">
        <p14:creationId xmlns:p14="http://schemas.microsoft.com/office/powerpoint/2010/main" val="1999628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AlwaysOn Failover Cluster Instance</a:t>
            </a:r>
          </a:p>
        </p:txBody>
      </p:sp>
      <p:pic>
        <p:nvPicPr>
          <p:cNvPr id="7" name="Content Placeholder 6"/>
          <p:cNvPicPr>
            <a:picLocks noGrp="1" noChangeAspect="1"/>
          </p:cNvPicPr>
          <p:nvPr>
            <p:ph idx="1"/>
          </p:nvPr>
        </p:nvPicPr>
        <p:blipFill>
          <a:blip r:embed="rId3"/>
          <a:stretch>
            <a:fillRect/>
          </a:stretch>
        </p:blipFill>
        <p:spPr>
          <a:xfrm>
            <a:off x="6223945" y="731838"/>
            <a:ext cx="3646184" cy="5257800"/>
          </a:xfrm>
          <a:prstGeom prst="rect">
            <a:avLst/>
          </a:prstGeom>
        </p:spPr>
      </p:pic>
      <p:sp>
        <p:nvSpPr>
          <p:cNvPr id="8" name="Text Placeholder 7">
            <a:extLst>
              <a:ext uri="{FF2B5EF4-FFF2-40B4-BE49-F238E27FC236}">
                <a16:creationId xmlns:a16="http://schemas.microsoft.com/office/drawing/2014/main" id="{AF3C54DB-636F-45F5-9957-5F1BCB31C2C7}"/>
              </a:ext>
            </a:extLst>
          </p:cNvPr>
          <p:cNvSpPr>
            <a:spLocks noGrp="1"/>
          </p:cNvSpPr>
          <p:nvPr>
            <p:ph type="body" sz="half" idx="2"/>
          </p:nvPr>
        </p:nvSpPr>
        <p:spPr/>
        <p:txBody>
          <a:bodyPr/>
          <a:lstStyle/>
          <a:p>
            <a:r>
              <a:rPr lang="it-IT" dirty="0"/>
              <a:t>Funzionamento normale</a:t>
            </a:r>
            <a:endParaRPr lang="en-US" dirty="0"/>
          </a:p>
        </p:txBody>
      </p:sp>
      <p:sp>
        <p:nvSpPr>
          <p:cNvPr id="9" name="5-Point Star 8"/>
          <p:cNvSpPr/>
          <p:nvPr/>
        </p:nvSpPr>
        <p:spPr bwMode="ltGray">
          <a:xfrm>
            <a:off x="8886250" y="836993"/>
            <a:ext cx="216021" cy="216021"/>
          </a:xfrm>
          <a:prstGeom prst="star5">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389"/>
            <a:endParaRPr lang="it-IT" kern="0" dirty="0">
              <a:solidFill>
                <a:schemeClr val="bg1"/>
              </a:solidFill>
              <a:latin typeface="Segoe Condensed" pitchFamily="34" charset="0"/>
            </a:endParaRPr>
          </a:p>
        </p:txBody>
      </p:sp>
    </p:spTree>
    <p:extLst>
      <p:ext uri="{BB962C8B-B14F-4D97-AF65-F5344CB8AC3E}">
        <p14:creationId xmlns:p14="http://schemas.microsoft.com/office/powerpoint/2010/main" val="34510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autoRev="1" fill="hold" grpId="0" nodeType="clickEffect">
                                  <p:stCondLst>
                                    <p:cond delay="0"/>
                                  </p:stCondLst>
                                  <p:childTnLst>
                                    <p:animMotion origin="layout" path="M 0.15807 -0.0618 L 0.21497 0.0044 L 0.16406 0.04352 L 0.1349 0.05556 L 0.13425 0.26042 L 0.07409 0.28241 C 0.07396 0.3632 0.07383 0.44398 0.07383 0.52454 L 0.10547 0.54676 L 0.10677 0.61065 " pathEditMode="relative" rAng="0" ptsTypes="AAAAAAAAA">
                                      <p:cBhvr>
                                        <p:cTn id="6" dur="1000" fill="hold"/>
                                        <p:tgtEl>
                                          <p:spTgt spid="9"/>
                                        </p:tgtEl>
                                        <p:attrNameLst>
                                          <p:attrName>ppt_x</p:attrName>
                                          <p:attrName>ppt_y</p:attrName>
                                        </p:attrNameLst>
                                      </p:cBhvr>
                                      <p:rCtr x="-1367" y="3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AlwaysOn Failover Cluster Instance</a:t>
            </a:r>
            <a:endParaRPr lang="it-IT" dirty="0"/>
          </a:p>
        </p:txBody>
      </p:sp>
      <p:pic>
        <p:nvPicPr>
          <p:cNvPr id="7" name="Content Placeholder 6"/>
          <p:cNvPicPr>
            <a:picLocks noGrp="1" noChangeAspect="1"/>
          </p:cNvPicPr>
          <p:nvPr>
            <p:ph idx="1"/>
          </p:nvPr>
        </p:nvPicPr>
        <p:blipFill>
          <a:blip r:embed="rId2"/>
          <a:stretch>
            <a:fillRect/>
          </a:stretch>
        </p:blipFill>
        <p:spPr>
          <a:xfrm>
            <a:off x="6223945" y="731838"/>
            <a:ext cx="3646184" cy="5257800"/>
          </a:xfrm>
          <a:prstGeom prst="rect">
            <a:avLst/>
          </a:prstGeom>
        </p:spPr>
      </p:pic>
      <p:sp>
        <p:nvSpPr>
          <p:cNvPr id="2" name="Text Placeholder 1">
            <a:extLst>
              <a:ext uri="{FF2B5EF4-FFF2-40B4-BE49-F238E27FC236}">
                <a16:creationId xmlns:a16="http://schemas.microsoft.com/office/drawing/2014/main" id="{5C4C8BF8-DB3E-4D37-9CE1-CC0FBE3D30E4}"/>
              </a:ext>
            </a:extLst>
          </p:cNvPr>
          <p:cNvSpPr>
            <a:spLocks noGrp="1"/>
          </p:cNvSpPr>
          <p:nvPr>
            <p:ph type="body" sz="half" idx="2"/>
          </p:nvPr>
        </p:nvSpPr>
        <p:spPr/>
        <p:txBody>
          <a:bodyPr/>
          <a:lstStyle/>
          <a:p>
            <a:r>
              <a:rPr lang="it-IT" dirty="0"/>
              <a:t>Indisponibilità nodo</a:t>
            </a:r>
            <a:endParaRPr lang="en-US" dirty="0"/>
          </a:p>
        </p:txBody>
      </p:sp>
      <p:sp>
        <p:nvSpPr>
          <p:cNvPr id="9" name="5-Point Star 8"/>
          <p:cNvSpPr/>
          <p:nvPr/>
        </p:nvSpPr>
        <p:spPr bwMode="ltGray">
          <a:xfrm>
            <a:off x="8953984" y="892026"/>
            <a:ext cx="216021" cy="216021"/>
          </a:xfrm>
          <a:prstGeom prst="star5">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389"/>
            <a:endParaRPr lang="it-IT" kern="0" dirty="0">
              <a:solidFill>
                <a:schemeClr val="bg1"/>
              </a:solidFill>
              <a:latin typeface="Segoe Condensed" pitchFamily="34" charset="0"/>
            </a:endParaRPr>
          </a:p>
        </p:txBody>
      </p:sp>
      <p:sp>
        <p:nvSpPr>
          <p:cNvPr id="5" name="Explosion 1 4"/>
          <p:cNvSpPr/>
          <p:nvPr/>
        </p:nvSpPr>
        <p:spPr bwMode="ltGray">
          <a:xfrm>
            <a:off x="7369831" y="3556282"/>
            <a:ext cx="1152110" cy="864083"/>
          </a:xfrm>
          <a:prstGeom prst="irregularSeal1">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389"/>
            <a:r>
              <a:rPr lang="it-IT" sz="1000" kern="0" dirty="0">
                <a:solidFill>
                  <a:schemeClr val="bg1"/>
                </a:solidFill>
                <a:latin typeface="Segoe Condensed" pitchFamily="34" charset="0"/>
              </a:rPr>
              <a:t>CRASH</a:t>
            </a:r>
          </a:p>
        </p:txBody>
      </p:sp>
    </p:spTree>
    <p:extLst>
      <p:ext uri="{BB962C8B-B14F-4D97-AF65-F5344CB8AC3E}">
        <p14:creationId xmlns:p14="http://schemas.microsoft.com/office/powerpoint/2010/main" val="131610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autoRev="1" fill="hold" grpId="0" nodeType="clickEffect">
                                  <p:stCondLst>
                                    <p:cond delay="0"/>
                                  </p:stCondLst>
                                  <p:childTnLst>
                                    <p:animMotion origin="layout" path="M 8.33333E-7 -3.33333E-6 L 0.05846 0.06875 L 0.00651 0.10602 L -0.02305 0.11875 L -0.0224 0.32477 L -0.0263 0.34491 C -0.02591 0.42662 -0.02552 0.50834 -0.02526 0.59005 L -0.05117 0.61227 L -0.05182 0.67361 " pathEditMode="relative" rAng="0" ptsTypes="AAAAAAAAA">
                                      <p:cBhvr>
                                        <p:cTn id="10" dur="1000" fill="hold"/>
                                        <p:tgtEl>
                                          <p:spTgt spid="9"/>
                                        </p:tgtEl>
                                        <p:attrNameLst>
                                          <p:attrName>ppt_x</p:attrName>
                                          <p:attrName>ppt_y</p:attrName>
                                        </p:attrNameLst>
                                      </p:cBhvr>
                                      <p:rCtr x="326" y="3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AlwaysOn Availability Groups</a:t>
            </a:r>
          </a:p>
        </p:txBody>
      </p:sp>
      <p:pic>
        <p:nvPicPr>
          <p:cNvPr id="10" name="Content Placeholder 9"/>
          <p:cNvPicPr>
            <a:picLocks noGrp="1" noChangeAspect="1"/>
          </p:cNvPicPr>
          <p:nvPr>
            <p:ph idx="1"/>
          </p:nvPr>
        </p:nvPicPr>
        <p:blipFill>
          <a:blip r:embed="rId3"/>
          <a:stretch>
            <a:fillRect/>
          </a:stretch>
        </p:blipFill>
        <p:spPr>
          <a:xfrm>
            <a:off x="6104884" y="731838"/>
            <a:ext cx="3877007" cy="5257800"/>
          </a:xfrm>
          <a:prstGeom prst="rect">
            <a:avLst/>
          </a:prstGeom>
        </p:spPr>
      </p:pic>
      <p:sp>
        <p:nvSpPr>
          <p:cNvPr id="2" name="Text Placeholder 1">
            <a:extLst>
              <a:ext uri="{FF2B5EF4-FFF2-40B4-BE49-F238E27FC236}">
                <a16:creationId xmlns:a16="http://schemas.microsoft.com/office/drawing/2014/main" id="{83B82083-3B1C-400B-B450-2C252756FD4C}"/>
              </a:ext>
            </a:extLst>
          </p:cNvPr>
          <p:cNvSpPr>
            <a:spLocks noGrp="1"/>
          </p:cNvSpPr>
          <p:nvPr>
            <p:ph type="body" sz="half" idx="2"/>
          </p:nvPr>
        </p:nvSpPr>
        <p:spPr/>
        <p:txBody>
          <a:bodyPr/>
          <a:lstStyle/>
          <a:p>
            <a:r>
              <a:rPr lang="it-IT" dirty="0"/>
              <a:t>Funzionamento normale</a:t>
            </a:r>
            <a:endParaRPr lang="en-US" dirty="0"/>
          </a:p>
        </p:txBody>
      </p:sp>
      <p:sp>
        <p:nvSpPr>
          <p:cNvPr id="9" name="5-Point Star 8"/>
          <p:cNvSpPr/>
          <p:nvPr/>
        </p:nvSpPr>
        <p:spPr bwMode="ltGray">
          <a:xfrm>
            <a:off x="8788884" y="882350"/>
            <a:ext cx="216021" cy="216021"/>
          </a:xfrm>
          <a:prstGeom prst="star5">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389"/>
            <a:endParaRPr lang="it-IT" kern="0" dirty="0">
              <a:solidFill>
                <a:schemeClr val="bg1"/>
              </a:solidFill>
              <a:latin typeface="Segoe Condensed" pitchFamily="34" charset="0"/>
            </a:endParaRPr>
          </a:p>
        </p:txBody>
      </p:sp>
      <p:pic>
        <p:nvPicPr>
          <p:cNvPr id="11" name="Picture 10"/>
          <p:cNvPicPr>
            <a:picLocks noChangeAspect="1"/>
          </p:cNvPicPr>
          <p:nvPr/>
        </p:nvPicPr>
        <p:blipFill>
          <a:blip r:embed="rId4"/>
          <a:stretch>
            <a:fillRect/>
          </a:stretch>
        </p:blipFill>
        <p:spPr>
          <a:xfrm>
            <a:off x="7822064" y="4675252"/>
            <a:ext cx="507964" cy="1088324"/>
          </a:xfrm>
          <a:prstGeom prst="rect">
            <a:avLst/>
          </a:prstGeom>
        </p:spPr>
      </p:pic>
      <p:pic>
        <p:nvPicPr>
          <p:cNvPr id="12" name="Picture 11"/>
          <p:cNvPicPr>
            <a:picLocks noChangeAspect="1"/>
          </p:cNvPicPr>
          <p:nvPr/>
        </p:nvPicPr>
        <p:blipFill>
          <a:blip r:embed="rId5"/>
          <a:stretch>
            <a:fillRect/>
          </a:stretch>
        </p:blipFill>
        <p:spPr>
          <a:xfrm>
            <a:off x="8514211" y="4675252"/>
            <a:ext cx="534238" cy="1088324"/>
          </a:xfrm>
          <a:prstGeom prst="rect">
            <a:avLst/>
          </a:prstGeom>
        </p:spPr>
      </p:pic>
    </p:spTree>
    <p:extLst>
      <p:ext uri="{BB962C8B-B14F-4D97-AF65-F5344CB8AC3E}">
        <p14:creationId xmlns:p14="http://schemas.microsoft.com/office/powerpoint/2010/main" val="10373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autoRev="1" fill="hold" grpId="0" nodeType="clickEffect">
                                  <p:stCondLst>
                                    <p:cond delay="0"/>
                                  </p:stCondLst>
                                  <p:childTnLst>
                                    <p:animMotion origin="layout" path="M 2.5E-6 -4.44444E-6 L 0.06849 0.07269 L 0.01328 0.12037 L -0.00599 0.12871 L -0.00599 0.30278 L -0.08151 0.32593 L -0.08151 0.49306 " pathEditMode="relative" rAng="0" ptsTypes="AAAAAAA">
                                      <p:cBhvr>
                                        <p:cTn id="6" dur="1000" fill="hold"/>
                                        <p:tgtEl>
                                          <p:spTgt spid="9"/>
                                        </p:tgtEl>
                                        <p:attrNameLst>
                                          <p:attrName>ppt_x</p:attrName>
                                          <p:attrName>ppt_y</p:attrName>
                                        </p:attrNameLst>
                                      </p:cBhvr>
                                      <p:rCtr x="-651" y="2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AlwaysOn Availability Groups</a:t>
            </a:r>
          </a:p>
        </p:txBody>
      </p:sp>
      <p:pic>
        <p:nvPicPr>
          <p:cNvPr id="10" name="Content Placeholder 9"/>
          <p:cNvPicPr>
            <a:picLocks noGrp="1" noChangeAspect="1"/>
          </p:cNvPicPr>
          <p:nvPr>
            <p:ph idx="1"/>
          </p:nvPr>
        </p:nvPicPr>
        <p:blipFill>
          <a:blip r:embed="rId3"/>
          <a:stretch>
            <a:fillRect/>
          </a:stretch>
        </p:blipFill>
        <p:spPr>
          <a:xfrm>
            <a:off x="6108534" y="731838"/>
            <a:ext cx="3877007" cy="5257800"/>
          </a:xfrm>
          <a:prstGeom prst="rect">
            <a:avLst/>
          </a:prstGeom>
        </p:spPr>
      </p:pic>
      <p:sp>
        <p:nvSpPr>
          <p:cNvPr id="2" name="Text Placeholder 1">
            <a:extLst>
              <a:ext uri="{FF2B5EF4-FFF2-40B4-BE49-F238E27FC236}">
                <a16:creationId xmlns:a16="http://schemas.microsoft.com/office/drawing/2014/main" id="{B2BA15CE-0FB7-4FB7-ABCF-4A168C62FAE0}"/>
              </a:ext>
            </a:extLst>
          </p:cNvPr>
          <p:cNvSpPr>
            <a:spLocks noGrp="1"/>
          </p:cNvSpPr>
          <p:nvPr>
            <p:ph type="body" sz="half" idx="2"/>
          </p:nvPr>
        </p:nvSpPr>
        <p:spPr/>
        <p:txBody>
          <a:bodyPr/>
          <a:lstStyle/>
          <a:p>
            <a:r>
              <a:rPr lang="it-IT" dirty="0"/>
              <a:t>Indisponibilità nodo</a:t>
            </a:r>
            <a:endParaRPr lang="en-US" dirty="0"/>
          </a:p>
        </p:txBody>
      </p:sp>
      <p:sp>
        <p:nvSpPr>
          <p:cNvPr id="9" name="5-Point Star 8"/>
          <p:cNvSpPr/>
          <p:nvPr/>
        </p:nvSpPr>
        <p:spPr bwMode="ltGray">
          <a:xfrm>
            <a:off x="8930399" y="848924"/>
            <a:ext cx="216021" cy="216021"/>
          </a:xfrm>
          <a:prstGeom prst="star5">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389"/>
            <a:endParaRPr lang="it-IT" kern="0" dirty="0">
              <a:solidFill>
                <a:schemeClr val="bg1"/>
              </a:solidFill>
              <a:latin typeface="Segoe Condensed" pitchFamily="34" charset="0"/>
            </a:endParaRPr>
          </a:p>
        </p:txBody>
      </p:sp>
      <p:pic>
        <p:nvPicPr>
          <p:cNvPr id="11" name="Picture 10"/>
          <p:cNvPicPr>
            <a:picLocks noChangeAspect="1"/>
          </p:cNvPicPr>
          <p:nvPr/>
        </p:nvPicPr>
        <p:blipFill>
          <a:blip r:embed="rId4"/>
          <a:stretch>
            <a:fillRect/>
          </a:stretch>
        </p:blipFill>
        <p:spPr>
          <a:xfrm>
            <a:off x="7821758" y="4675292"/>
            <a:ext cx="507964" cy="1088324"/>
          </a:xfrm>
          <a:prstGeom prst="rect">
            <a:avLst/>
          </a:prstGeom>
        </p:spPr>
      </p:pic>
      <p:pic>
        <p:nvPicPr>
          <p:cNvPr id="12" name="Picture 11"/>
          <p:cNvPicPr>
            <a:picLocks noChangeAspect="1"/>
          </p:cNvPicPr>
          <p:nvPr/>
        </p:nvPicPr>
        <p:blipFill>
          <a:blip r:embed="rId5"/>
          <a:stretch>
            <a:fillRect/>
          </a:stretch>
        </p:blipFill>
        <p:spPr>
          <a:xfrm>
            <a:off x="8513905" y="4675292"/>
            <a:ext cx="534238" cy="1088324"/>
          </a:xfrm>
          <a:prstGeom prst="rect">
            <a:avLst/>
          </a:prstGeom>
        </p:spPr>
      </p:pic>
      <p:sp>
        <p:nvSpPr>
          <p:cNvPr id="7" name="Explosion 1 6"/>
          <p:cNvSpPr/>
          <p:nvPr/>
        </p:nvSpPr>
        <p:spPr bwMode="ltGray">
          <a:xfrm>
            <a:off x="7361795" y="3585187"/>
            <a:ext cx="1152110" cy="864083"/>
          </a:xfrm>
          <a:prstGeom prst="irregularSeal1">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389"/>
            <a:r>
              <a:rPr lang="it-IT" sz="1000" kern="0" dirty="0">
                <a:solidFill>
                  <a:schemeClr val="bg1"/>
                </a:solidFill>
                <a:latin typeface="Segoe Condensed" pitchFamily="34" charset="0"/>
              </a:rPr>
              <a:t>CRASH</a:t>
            </a:r>
          </a:p>
        </p:txBody>
      </p:sp>
    </p:spTree>
    <p:extLst>
      <p:ext uri="{BB962C8B-B14F-4D97-AF65-F5344CB8AC3E}">
        <p14:creationId xmlns:p14="http://schemas.microsoft.com/office/powerpoint/2010/main" val="13252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2.29167E-6 -1.11111E-6 L -0.05794 -1.11111E-6 " pathEditMode="relative" rAng="0" ptsTypes="AA">
                                      <p:cBhvr>
                                        <p:cTn id="8" dur="1000" fill="hold"/>
                                        <p:tgtEl>
                                          <p:spTgt spid="12"/>
                                        </p:tgtEl>
                                        <p:attrNameLst>
                                          <p:attrName>ppt_x</p:attrName>
                                          <p:attrName>ppt_y</p:attrName>
                                        </p:attrNameLst>
                                      </p:cBhvr>
                                      <p:rCtr x="-2904" y="0"/>
                                    </p:animMotion>
                                  </p:childTnLst>
                                </p:cTn>
                              </p:par>
                              <p:par>
                                <p:cTn id="9" presetID="63" presetClass="path" presetSubtype="0" accel="50000" decel="50000" fill="hold" nodeType="withEffect">
                                  <p:stCondLst>
                                    <p:cond delay="0"/>
                                  </p:stCondLst>
                                  <p:childTnLst>
                                    <p:animMotion origin="layout" path="M 2.08333E-7 -1.11111E-6 L 0.05794 -1.11111E-6 " pathEditMode="relative" rAng="0" ptsTypes="AA">
                                      <p:cBhvr>
                                        <p:cTn id="10" dur="1000" fill="hold"/>
                                        <p:tgtEl>
                                          <p:spTgt spid="11"/>
                                        </p:tgtEl>
                                        <p:attrNameLst>
                                          <p:attrName>ppt_x</p:attrName>
                                          <p:attrName>ppt_y</p:attrName>
                                        </p:attrNameLst>
                                      </p:cBhvr>
                                      <p:rCtr x="2891" y="0"/>
                                    </p:animMotion>
                                  </p:childTnLst>
                                </p:cTn>
                              </p:par>
                            </p:childTnLst>
                          </p:cTn>
                        </p:par>
                        <p:par>
                          <p:cTn id="11" fill="hold">
                            <p:stCondLst>
                              <p:cond delay="1000"/>
                            </p:stCondLst>
                            <p:childTnLst>
                              <p:par>
                                <p:cTn id="12" presetID="9" presetClass="emph" presetSubtype="0" nodeType="afterEffect">
                                  <p:stCondLst>
                                    <p:cond delay="0"/>
                                  </p:stCondLst>
                                  <p:childTnLst>
                                    <p:set>
                                      <p:cBhvr rctx="PPT">
                                        <p:cTn id="13" dur="indefinite"/>
                                        <p:tgtEl>
                                          <p:spTgt spid="12"/>
                                        </p:tgtEl>
                                        <p:attrNameLst>
                                          <p:attrName>style.opacity</p:attrName>
                                        </p:attrNameLst>
                                      </p:cBhvr>
                                      <p:to>
                                        <p:strVal val="0.25"/>
                                      </p:to>
                                    </p:set>
                                    <p:animEffect filter="image" prLst="opacity: 0.25">
                                      <p:cBhvr rctx="IE">
                                        <p:cTn id="14" dur="indefinite"/>
                                        <p:tgtEl>
                                          <p:spTgt spid="12"/>
                                        </p:tgtEl>
                                      </p:cBhvr>
                                    </p:animEffect>
                                  </p:childTnLst>
                                </p:cTn>
                              </p:par>
                            </p:childTnLst>
                          </p:cTn>
                        </p:par>
                        <p:par>
                          <p:cTn id="15" fill="hold">
                            <p:stCondLst>
                              <p:cond delay="1000"/>
                            </p:stCondLst>
                            <p:childTnLst>
                              <p:par>
                                <p:cTn id="16" presetID="0" presetClass="path" presetSubtype="0" accel="50000" decel="50000" autoRev="1" fill="hold" grpId="0" nodeType="afterEffect">
                                  <p:stCondLst>
                                    <p:cond delay="0"/>
                                  </p:stCondLst>
                                  <p:childTnLst>
                                    <p:animMotion origin="layout" path="M 3.95833E-6 -3.33333E-6 L 0.06484 0.07593 L 0.01028 0.11667 L -0.00873 0.12848 L -0.00899 0.30278 L -0.0237 0.32778 L -0.0237 0.48635 " pathEditMode="relative" rAng="0" ptsTypes="AAAAAAA">
                                      <p:cBhvr>
                                        <p:cTn id="17" dur="1000" fill="hold"/>
                                        <p:tgtEl>
                                          <p:spTgt spid="9"/>
                                        </p:tgtEl>
                                        <p:attrNameLst>
                                          <p:attrName>ppt_x</p:attrName>
                                          <p:attrName>ppt_y</p:attrName>
                                        </p:attrNameLst>
                                      </p:cBhvr>
                                      <p:rCtr x="2057" y="24306"/>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9" presetClass="emph" presetSubtype="0" nodeType="withEffect">
                                  <p:stCondLst>
                                    <p:cond delay="0"/>
                                  </p:stCondLst>
                                  <p:childTnLst>
                                    <p:set>
                                      <p:cBhvr rctx="PPT">
                                        <p:cTn id="24" dur="indefinite"/>
                                        <p:tgtEl>
                                          <p:spTgt spid="12"/>
                                        </p:tgtEl>
                                        <p:attrNameLst>
                                          <p:attrName>style.opacity</p:attrName>
                                        </p:attrNameLst>
                                      </p:cBhvr>
                                      <p:to>
                                        <p:strVal val="1"/>
                                      </p:to>
                                    </p:set>
                                    <p:animEffect filter="image" prLst="opacity: 1">
                                      <p:cBhvr rctx="IE">
                                        <p:cTn id="25"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Scoperta e</a:t>
            </a:r>
            <a:br>
              <a:rPr lang="it-IT" dirty="0"/>
            </a:br>
            <a:r>
              <a:rPr lang="it-IT" dirty="0"/>
              <a:t>controllo accessi</a:t>
            </a:r>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endParaRPr lang="en-US" dirty="0"/>
          </a:p>
        </p:txBody>
      </p:sp>
    </p:spTree>
    <p:extLst>
      <p:ext uri="{BB962C8B-B14F-4D97-AF65-F5344CB8AC3E}">
        <p14:creationId xmlns:p14="http://schemas.microsoft.com/office/powerpoint/2010/main" val="1854946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Azure SQL Database</a:t>
            </a:r>
          </a:p>
        </p:txBody>
      </p:sp>
      <p:sp>
        <p:nvSpPr>
          <p:cNvPr id="3" name="Text Placeholder 2"/>
          <p:cNvSpPr>
            <a:spLocks noGrp="1"/>
          </p:cNvSpPr>
          <p:nvPr>
            <p:ph idx="1"/>
          </p:nvPr>
        </p:nvSpPr>
        <p:spPr>
          <a:xfrm>
            <a:off x="381116" y="5510978"/>
            <a:ext cx="11429516" cy="965603"/>
          </a:xfrm>
        </p:spPr>
        <p:txBody>
          <a:bodyPr>
            <a:normAutofit/>
          </a:bodyPr>
          <a:lstStyle/>
          <a:p>
            <a:r>
              <a:rPr lang="it-IT" sz="2540" dirty="0"/>
              <a:t>Possibilità di avere repliche geografiche</a:t>
            </a:r>
          </a:p>
          <a:p>
            <a:pPr lvl="1"/>
            <a:r>
              <a:rPr lang="it-IT" sz="2117" dirty="0"/>
              <a:t>Standard 1 copia non accessibile, Active fino a 4 copie in sola lettura</a:t>
            </a:r>
          </a:p>
        </p:txBody>
      </p:sp>
      <p:pic>
        <p:nvPicPr>
          <p:cNvPr id="171" name="Picture 170"/>
          <p:cNvPicPr>
            <a:picLocks noChangeAspect="1"/>
          </p:cNvPicPr>
          <p:nvPr/>
        </p:nvPicPr>
        <p:blipFill>
          <a:blip r:embed="rId3"/>
          <a:stretch>
            <a:fillRect/>
          </a:stretch>
        </p:blipFill>
        <p:spPr>
          <a:xfrm>
            <a:off x="6856343" y="1939960"/>
            <a:ext cx="3557307" cy="3196016"/>
          </a:xfrm>
          <a:prstGeom prst="rect">
            <a:avLst/>
          </a:prstGeom>
        </p:spPr>
      </p:pic>
      <p:grpSp>
        <p:nvGrpSpPr>
          <p:cNvPr id="172" name="Group 4"/>
          <p:cNvGrpSpPr>
            <a:grpSpLocks noChangeAspect="1"/>
          </p:cNvGrpSpPr>
          <p:nvPr/>
        </p:nvGrpSpPr>
        <p:grpSpPr bwMode="auto">
          <a:xfrm>
            <a:off x="7211647" y="3827848"/>
            <a:ext cx="1365229" cy="1036622"/>
            <a:chOff x="6383" y="2886"/>
            <a:chExt cx="860" cy="653"/>
          </a:xfrm>
        </p:grpSpPr>
        <p:sp>
          <p:nvSpPr>
            <p:cNvPr id="173" name="Freeform 5"/>
            <p:cNvSpPr>
              <a:spLocks noEditPoints="1"/>
            </p:cNvSpPr>
            <p:nvPr/>
          </p:nvSpPr>
          <p:spPr bwMode="auto">
            <a:xfrm>
              <a:off x="6383" y="2886"/>
              <a:ext cx="860" cy="653"/>
            </a:xfrm>
            <a:custGeom>
              <a:avLst/>
              <a:gdLst>
                <a:gd name="T0" fmla="*/ 390 w 400"/>
                <a:gd name="T1" fmla="*/ 99 h 303"/>
                <a:gd name="T2" fmla="*/ 380 w 400"/>
                <a:gd name="T3" fmla="*/ 97 h 303"/>
                <a:gd name="T4" fmla="*/ 368 w 400"/>
                <a:gd name="T5" fmla="*/ 101 h 303"/>
                <a:gd name="T6" fmla="*/ 365 w 400"/>
                <a:gd name="T7" fmla="*/ 102 h 303"/>
                <a:gd name="T8" fmla="*/ 197 w 400"/>
                <a:gd name="T9" fmla="*/ 3 h 303"/>
                <a:gd name="T10" fmla="*/ 173 w 400"/>
                <a:gd name="T11" fmla="*/ 3 h 303"/>
                <a:gd name="T12" fmla="*/ 12 w 400"/>
                <a:gd name="T13" fmla="*/ 97 h 303"/>
                <a:gd name="T14" fmla="*/ 11 w 400"/>
                <a:gd name="T15" fmla="*/ 97 h 303"/>
                <a:gd name="T16" fmla="*/ 4 w 400"/>
                <a:gd name="T17" fmla="*/ 103 h 303"/>
                <a:gd name="T18" fmla="*/ 0 w 400"/>
                <a:gd name="T19" fmla="*/ 107 h 303"/>
                <a:gd name="T20" fmla="*/ 0 w 400"/>
                <a:gd name="T21" fmla="*/ 113 h 303"/>
                <a:gd name="T22" fmla="*/ 0 w 400"/>
                <a:gd name="T23" fmla="*/ 125 h 303"/>
                <a:gd name="T24" fmla="*/ 12 w 400"/>
                <a:gd name="T25" fmla="*/ 190 h 303"/>
                <a:gd name="T26" fmla="*/ 168 w 400"/>
                <a:gd name="T27" fmla="*/ 278 h 303"/>
                <a:gd name="T28" fmla="*/ 168 w 400"/>
                <a:gd name="T29" fmla="*/ 286 h 303"/>
                <a:gd name="T30" fmla="*/ 177 w 400"/>
                <a:gd name="T31" fmla="*/ 301 h 303"/>
                <a:gd name="T32" fmla="*/ 178 w 400"/>
                <a:gd name="T33" fmla="*/ 301 h 303"/>
                <a:gd name="T34" fmla="*/ 198 w 400"/>
                <a:gd name="T35" fmla="*/ 301 h 303"/>
                <a:gd name="T36" fmla="*/ 238 w 400"/>
                <a:gd name="T37" fmla="*/ 280 h 303"/>
                <a:gd name="T38" fmla="*/ 254 w 400"/>
                <a:gd name="T39" fmla="*/ 269 h 303"/>
                <a:gd name="T40" fmla="*/ 362 w 400"/>
                <a:gd name="T41" fmla="*/ 210 h 303"/>
                <a:gd name="T42" fmla="*/ 379 w 400"/>
                <a:gd name="T43" fmla="*/ 198 h 303"/>
                <a:gd name="T44" fmla="*/ 389 w 400"/>
                <a:gd name="T45" fmla="*/ 193 h 303"/>
                <a:gd name="T46" fmla="*/ 395 w 400"/>
                <a:gd name="T47" fmla="*/ 188 h 303"/>
                <a:gd name="T48" fmla="*/ 399 w 400"/>
                <a:gd name="T49" fmla="*/ 181 h 303"/>
                <a:gd name="T50" fmla="*/ 400 w 400"/>
                <a:gd name="T51" fmla="*/ 175 h 303"/>
                <a:gd name="T52" fmla="*/ 400 w 400"/>
                <a:gd name="T53" fmla="*/ 117 h 303"/>
                <a:gd name="T54" fmla="*/ 16 w 400"/>
                <a:gd name="T55" fmla="*/ 108 h 303"/>
                <a:gd name="T56" fmla="*/ 16 w 400"/>
                <a:gd name="T57" fmla="*/ 108 h 303"/>
                <a:gd name="T58" fmla="*/ 18 w 400"/>
                <a:gd name="T59" fmla="*/ 179 h 303"/>
                <a:gd name="T60" fmla="*/ 172 w 400"/>
                <a:gd name="T61" fmla="*/ 222 h 303"/>
                <a:gd name="T62" fmla="*/ 173 w 400"/>
                <a:gd name="T63" fmla="*/ 219 h 303"/>
                <a:gd name="T64" fmla="*/ 220 w 400"/>
                <a:gd name="T65" fmla="*/ 264 h 303"/>
                <a:gd name="T66" fmla="*/ 220 w 400"/>
                <a:gd name="T67" fmla="*/ 264 h 303"/>
                <a:gd name="T68" fmla="*/ 220 w 400"/>
                <a:gd name="T69" fmla="*/ 264 h 303"/>
                <a:gd name="T70" fmla="*/ 238 w 400"/>
                <a:gd name="T71" fmla="*/ 268 h 303"/>
                <a:gd name="T72" fmla="*/ 238 w 400"/>
                <a:gd name="T73" fmla="*/ 268 h 303"/>
                <a:gd name="T74" fmla="*/ 266 w 400"/>
                <a:gd name="T75" fmla="*/ 248 h 303"/>
                <a:gd name="T76" fmla="*/ 266 w 400"/>
                <a:gd name="T77" fmla="*/ 248 h 303"/>
                <a:gd name="T78" fmla="*/ 301 w 400"/>
                <a:gd name="T79" fmla="*/ 152 h 303"/>
                <a:gd name="T80" fmla="*/ 301 w 400"/>
                <a:gd name="T81" fmla="*/ 152 h 303"/>
                <a:gd name="T82" fmla="*/ 301 w 400"/>
                <a:gd name="T83" fmla="*/ 152 h 303"/>
                <a:gd name="T84" fmla="*/ 350 w 400"/>
                <a:gd name="T85" fmla="*/ 147 h 303"/>
                <a:gd name="T86" fmla="*/ 349 w 400"/>
                <a:gd name="T87" fmla="*/ 148 h 303"/>
                <a:gd name="T88" fmla="*/ 362 w 400"/>
                <a:gd name="T89" fmla="*/ 198 h 303"/>
                <a:gd name="T90" fmla="*/ 362 w 400"/>
                <a:gd name="T91" fmla="*/ 198 h 303"/>
                <a:gd name="T92" fmla="*/ 366 w 400"/>
                <a:gd name="T93" fmla="*/ 116 h 303"/>
                <a:gd name="T94" fmla="*/ 366 w 400"/>
                <a:gd name="T95" fmla="*/ 115 h 303"/>
                <a:gd name="T96" fmla="*/ 375 w 400"/>
                <a:gd name="T97" fmla="*/ 171 h 303"/>
                <a:gd name="T98" fmla="*/ 375 w 400"/>
                <a:gd name="T99" fmla="*/ 171 h 303"/>
                <a:gd name="T100" fmla="*/ 380 w 400"/>
                <a:gd name="T101" fmla="*/ 109 h 303"/>
                <a:gd name="T102" fmla="*/ 380 w 400"/>
                <a:gd name="T103" fmla="*/ 10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0" h="303">
                  <a:moveTo>
                    <a:pt x="391" y="99"/>
                  </a:moveTo>
                  <a:cubicBezTo>
                    <a:pt x="390" y="99"/>
                    <a:pt x="390" y="99"/>
                    <a:pt x="390" y="99"/>
                  </a:cubicBezTo>
                  <a:cubicBezTo>
                    <a:pt x="390" y="99"/>
                    <a:pt x="390" y="99"/>
                    <a:pt x="390" y="99"/>
                  </a:cubicBezTo>
                  <a:cubicBezTo>
                    <a:pt x="387" y="97"/>
                    <a:pt x="384" y="97"/>
                    <a:pt x="380" y="97"/>
                  </a:cubicBezTo>
                  <a:cubicBezTo>
                    <a:pt x="377" y="97"/>
                    <a:pt x="373" y="98"/>
                    <a:pt x="370" y="99"/>
                  </a:cubicBezTo>
                  <a:cubicBezTo>
                    <a:pt x="368" y="101"/>
                    <a:pt x="368" y="101"/>
                    <a:pt x="368" y="101"/>
                  </a:cubicBezTo>
                  <a:cubicBezTo>
                    <a:pt x="367" y="101"/>
                    <a:pt x="367" y="101"/>
                    <a:pt x="367" y="101"/>
                  </a:cubicBezTo>
                  <a:cubicBezTo>
                    <a:pt x="365" y="102"/>
                    <a:pt x="365" y="102"/>
                    <a:pt x="365" y="102"/>
                  </a:cubicBezTo>
                  <a:cubicBezTo>
                    <a:pt x="364" y="101"/>
                    <a:pt x="364" y="101"/>
                    <a:pt x="364" y="101"/>
                  </a:cubicBezTo>
                  <a:cubicBezTo>
                    <a:pt x="197" y="3"/>
                    <a:pt x="197" y="3"/>
                    <a:pt x="197" y="3"/>
                  </a:cubicBezTo>
                  <a:cubicBezTo>
                    <a:pt x="193" y="1"/>
                    <a:pt x="189" y="0"/>
                    <a:pt x="185" y="0"/>
                  </a:cubicBezTo>
                  <a:cubicBezTo>
                    <a:pt x="180" y="0"/>
                    <a:pt x="176" y="1"/>
                    <a:pt x="173" y="3"/>
                  </a:cubicBezTo>
                  <a:cubicBezTo>
                    <a:pt x="12" y="96"/>
                    <a:pt x="12" y="96"/>
                    <a:pt x="12" y="96"/>
                  </a:cubicBezTo>
                  <a:cubicBezTo>
                    <a:pt x="12" y="97"/>
                    <a:pt x="12" y="97"/>
                    <a:pt x="12" y="97"/>
                  </a:cubicBezTo>
                  <a:cubicBezTo>
                    <a:pt x="11" y="97"/>
                    <a:pt x="11" y="97"/>
                    <a:pt x="11" y="97"/>
                  </a:cubicBezTo>
                  <a:cubicBezTo>
                    <a:pt x="11" y="97"/>
                    <a:pt x="11" y="97"/>
                    <a:pt x="11" y="97"/>
                  </a:cubicBezTo>
                  <a:cubicBezTo>
                    <a:pt x="11" y="97"/>
                    <a:pt x="11" y="97"/>
                    <a:pt x="11" y="97"/>
                  </a:cubicBezTo>
                  <a:cubicBezTo>
                    <a:pt x="4" y="103"/>
                    <a:pt x="4" y="103"/>
                    <a:pt x="4" y="103"/>
                  </a:cubicBezTo>
                  <a:cubicBezTo>
                    <a:pt x="3" y="104"/>
                    <a:pt x="3" y="104"/>
                    <a:pt x="3" y="104"/>
                  </a:cubicBezTo>
                  <a:cubicBezTo>
                    <a:pt x="0" y="107"/>
                    <a:pt x="0" y="107"/>
                    <a:pt x="0" y="107"/>
                  </a:cubicBezTo>
                  <a:cubicBezTo>
                    <a:pt x="0" y="112"/>
                    <a:pt x="0" y="112"/>
                    <a:pt x="0" y="112"/>
                  </a:cubicBezTo>
                  <a:cubicBezTo>
                    <a:pt x="0" y="113"/>
                    <a:pt x="0" y="113"/>
                    <a:pt x="0" y="113"/>
                  </a:cubicBezTo>
                  <a:cubicBezTo>
                    <a:pt x="0" y="114"/>
                    <a:pt x="0" y="116"/>
                    <a:pt x="0" y="117"/>
                  </a:cubicBezTo>
                  <a:cubicBezTo>
                    <a:pt x="0" y="125"/>
                    <a:pt x="0" y="125"/>
                    <a:pt x="0" y="125"/>
                  </a:cubicBezTo>
                  <a:cubicBezTo>
                    <a:pt x="0" y="169"/>
                    <a:pt x="0" y="169"/>
                    <a:pt x="0" y="169"/>
                  </a:cubicBezTo>
                  <a:cubicBezTo>
                    <a:pt x="0" y="177"/>
                    <a:pt x="5" y="186"/>
                    <a:pt x="12" y="190"/>
                  </a:cubicBezTo>
                  <a:cubicBezTo>
                    <a:pt x="166" y="277"/>
                    <a:pt x="166" y="277"/>
                    <a:pt x="166" y="277"/>
                  </a:cubicBezTo>
                  <a:cubicBezTo>
                    <a:pt x="168" y="278"/>
                    <a:pt x="168" y="278"/>
                    <a:pt x="168" y="278"/>
                  </a:cubicBezTo>
                  <a:cubicBezTo>
                    <a:pt x="168" y="285"/>
                    <a:pt x="168" y="285"/>
                    <a:pt x="168" y="285"/>
                  </a:cubicBezTo>
                  <a:cubicBezTo>
                    <a:pt x="168" y="286"/>
                    <a:pt x="168" y="286"/>
                    <a:pt x="168" y="286"/>
                  </a:cubicBezTo>
                  <a:cubicBezTo>
                    <a:pt x="168" y="287"/>
                    <a:pt x="168" y="287"/>
                    <a:pt x="168" y="287"/>
                  </a:cubicBezTo>
                  <a:cubicBezTo>
                    <a:pt x="169" y="293"/>
                    <a:pt x="173" y="298"/>
                    <a:pt x="177" y="301"/>
                  </a:cubicBezTo>
                  <a:cubicBezTo>
                    <a:pt x="178" y="301"/>
                    <a:pt x="178" y="301"/>
                    <a:pt x="178" y="301"/>
                  </a:cubicBezTo>
                  <a:cubicBezTo>
                    <a:pt x="178" y="301"/>
                    <a:pt x="178" y="301"/>
                    <a:pt x="178" y="301"/>
                  </a:cubicBezTo>
                  <a:cubicBezTo>
                    <a:pt x="181" y="303"/>
                    <a:pt x="184" y="303"/>
                    <a:pt x="188" y="303"/>
                  </a:cubicBezTo>
                  <a:cubicBezTo>
                    <a:pt x="192" y="303"/>
                    <a:pt x="195" y="303"/>
                    <a:pt x="198" y="301"/>
                  </a:cubicBezTo>
                  <a:cubicBezTo>
                    <a:pt x="235" y="280"/>
                    <a:pt x="235" y="280"/>
                    <a:pt x="235" y="280"/>
                  </a:cubicBezTo>
                  <a:cubicBezTo>
                    <a:pt x="236" y="280"/>
                    <a:pt x="237" y="280"/>
                    <a:pt x="238" y="280"/>
                  </a:cubicBezTo>
                  <a:cubicBezTo>
                    <a:pt x="242" y="280"/>
                    <a:pt x="247" y="278"/>
                    <a:pt x="251" y="275"/>
                  </a:cubicBezTo>
                  <a:cubicBezTo>
                    <a:pt x="252" y="273"/>
                    <a:pt x="254" y="271"/>
                    <a:pt x="254" y="269"/>
                  </a:cubicBezTo>
                  <a:cubicBezTo>
                    <a:pt x="359" y="210"/>
                    <a:pt x="359" y="210"/>
                    <a:pt x="359" y="210"/>
                  </a:cubicBezTo>
                  <a:cubicBezTo>
                    <a:pt x="360" y="210"/>
                    <a:pt x="361" y="210"/>
                    <a:pt x="362" y="210"/>
                  </a:cubicBezTo>
                  <a:cubicBezTo>
                    <a:pt x="367" y="210"/>
                    <a:pt x="372" y="208"/>
                    <a:pt x="375" y="205"/>
                  </a:cubicBezTo>
                  <a:cubicBezTo>
                    <a:pt x="377" y="203"/>
                    <a:pt x="378" y="201"/>
                    <a:pt x="379" y="198"/>
                  </a:cubicBezTo>
                  <a:cubicBezTo>
                    <a:pt x="388" y="193"/>
                    <a:pt x="388" y="193"/>
                    <a:pt x="388" y="193"/>
                  </a:cubicBezTo>
                  <a:cubicBezTo>
                    <a:pt x="389" y="193"/>
                    <a:pt x="389" y="193"/>
                    <a:pt x="389" y="193"/>
                  </a:cubicBezTo>
                  <a:cubicBezTo>
                    <a:pt x="389" y="192"/>
                    <a:pt x="389" y="192"/>
                    <a:pt x="389" y="192"/>
                  </a:cubicBezTo>
                  <a:cubicBezTo>
                    <a:pt x="395" y="188"/>
                    <a:pt x="395" y="188"/>
                    <a:pt x="395" y="188"/>
                  </a:cubicBezTo>
                  <a:cubicBezTo>
                    <a:pt x="398" y="185"/>
                    <a:pt x="398" y="185"/>
                    <a:pt x="398" y="185"/>
                  </a:cubicBezTo>
                  <a:cubicBezTo>
                    <a:pt x="399" y="181"/>
                    <a:pt x="399" y="181"/>
                    <a:pt x="399" y="181"/>
                  </a:cubicBezTo>
                  <a:cubicBezTo>
                    <a:pt x="400" y="177"/>
                    <a:pt x="400" y="177"/>
                    <a:pt x="400" y="177"/>
                  </a:cubicBezTo>
                  <a:cubicBezTo>
                    <a:pt x="400" y="175"/>
                    <a:pt x="400" y="175"/>
                    <a:pt x="400" y="175"/>
                  </a:cubicBezTo>
                  <a:cubicBezTo>
                    <a:pt x="400" y="174"/>
                    <a:pt x="400" y="174"/>
                    <a:pt x="400" y="174"/>
                  </a:cubicBezTo>
                  <a:cubicBezTo>
                    <a:pt x="400" y="117"/>
                    <a:pt x="400" y="117"/>
                    <a:pt x="400" y="117"/>
                  </a:cubicBezTo>
                  <a:cubicBezTo>
                    <a:pt x="400" y="110"/>
                    <a:pt x="397" y="103"/>
                    <a:pt x="391" y="99"/>
                  </a:cubicBezTo>
                  <a:close/>
                  <a:moveTo>
                    <a:pt x="16" y="108"/>
                  </a:moveTo>
                  <a:cubicBezTo>
                    <a:pt x="17" y="108"/>
                    <a:pt x="17" y="107"/>
                    <a:pt x="17" y="107"/>
                  </a:cubicBezTo>
                  <a:cubicBezTo>
                    <a:pt x="17" y="107"/>
                    <a:pt x="17" y="108"/>
                    <a:pt x="16" y="108"/>
                  </a:cubicBezTo>
                  <a:close/>
                  <a:moveTo>
                    <a:pt x="12" y="171"/>
                  </a:moveTo>
                  <a:cubicBezTo>
                    <a:pt x="13" y="174"/>
                    <a:pt x="15" y="177"/>
                    <a:pt x="18" y="179"/>
                  </a:cubicBezTo>
                  <a:cubicBezTo>
                    <a:pt x="15" y="177"/>
                    <a:pt x="13" y="174"/>
                    <a:pt x="12" y="171"/>
                  </a:cubicBezTo>
                  <a:close/>
                  <a:moveTo>
                    <a:pt x="172" y="222"/>
                  </a:moveTo>
                  <a:cubicBezTo>
                    <a:pt x="172" y="222"/>
                    <a:pt x="172" y="222"/>
                    <a:pt x="172" y="222"/>
                  </a:cubicBezTo>
                  <a:cubicBezTo>
                    <a:pt x="172" y="221"/>
                    <a:pt x="172" y="220"/>
                    <a:pt x="173" y="219"/>
                  </a:cubicBezTo>
                  <a:cubicBezTo>
                    <a:pt x="172" y="220"/>
                    <a:pt x="172" y="221"/>
                    <a:pt x="172" y="222"/>
                  </a:cubicBezTo>
                  <a:close/>
                  <a:moveTo>
                    <a:pt x="220" y="264"/>
                  </a:moveTo>
                  <a:cubicBezTo>
                    <a:pt x="219" y="264"/>
                    <a:pt x="218" y="263"/>
                    <a:pt x="218" y="263"/>
                  </a:cubicBezTo>
                  <a:cubicBezTo>
                    <a:pt x="218" y="263"/>
                    <a:pt x="219" y="264"/>
                    <a:pt x="220" y="264"/>
                  </a:cubicBezTo>
                  <a:cubicBezTo>
                    <a:pt x="220" y="264"/>
                    <a:pt x="220" y="264"/>
                    <a:pt x="229" y="269"/>
                  </a:cubicBezTo>
                  <a:cubicBezTo>
                    <a:pt x="220" y="264"/>
                    <a:pt x="220" y="264"/>
                    <a:pt x="220" y="264"/>
                  </a:cubicBezTo>
                  <a:close/>
                  <a:moveTo>
                    <a:pt x="238" y="268"/>
                  </a:moveTo>
                  <a:cubicBezTo>
                    <a:pt x="238" y="268"/>
                    <a:pt x="238" y="268"/>
                    <a:pt x="238" y="268"/>
                  </a:cubicBezTo>
                  <a:cubicBezTo>
                    <a:pt x="238" y="268"/>
                    <a:pt x="238" y="268"/>
                    <a:pt x="238" y="268"/>
                  </a:cubicBezTo>
                  <a:cubicBezTo>
                    <a:pt x="238" y="268"/>
                    <a:pt x="238" y="268"/>
                    <a:pt x="238" y="268"/>
                  </a:cubicBezTo>
                  <a:close/>
                  <a:moveTo>
                    <a:pt x="266" y="248"/>
                  </a:moveTo>
                  <a:cubicBezTo>
                    <a:pt x="266" y="248"/>
                    <a:pt x="266" y="248"/>
                    <a:pt x="266" y="248"/>
                  </a:cubicBezTo>
                  <a:cubicBezTo>
                    <a:pt x="271" y="246"/>
                    <a:pt x="275" y="244"/>
                    <a:pt x="278" y="241"/>
                  </a:cubicBezTo>
                  <a:cubicBezTo>
                    <a:pt x="275" y="244"/>
                    <a:pt x="271" y="246"/>
                    <a:pt x="266" y="248"/>
                  </a:cubicBezTo>
                  <a:close/>
                  <a:moveTo>
                    <a:pt x="301" y="152"/>
                  </a:moveTo>
                  <a:cubicBezTo>
                    <a:pt x="301" y="152"/>
                    <a:pt x="301" y="152"/>
                    <a:pt x="301" y="152"/>
                  </a:cubicBezTo>
                  <a:cubicBezTo>
                    <a:pt x="273" y="167"/>
                    <a:pt x="252" y="179"/>
                    <a:pt x="236" y="188"/>
                  </a:cubicBezTo>
                  <a:cubicBezTo>
                    <a:pt x="252" y="179"/>
                    <a:pt x="273" y="167"/>
                    <a:pt x="301" y="152"/>
                  </a:cubicBezTo>
                  <a:cubicBezTo>
                    <a:pt x="315" y="144"/>
                    <a:pt x="331" y="135"/>
                    <a:pt x="349" y="125"/>
                  </a:cubicBezTo>
                  <a:cubicBezTo>
                    <a:pt x="331" y="135"/>
                    <a:pt x="315" y="144"/>
                    <a:pt x="301" y="152"/>
                  </a:cubicBezTo>
                  <a:close/>
                  <a:moveTo>
                    <a:pt x="349" y="148"/>
                  </a:moveTo>
                  <a:cubicBezTo>
                    <a:pt x="349" y="148"/>
                    <a:pt x="349" y="147"/>
                    <a:pt x="350" y="147"/>
                  </a:cubicBezTo>
                  <a:cubicBezTo>
                    <a:pt x="350" y="147"/>
                    <a:pt x="350" y="148"/>
                    <a:pt x="350" y="148"/>
                  </a:cubicBezTo>
                  <a:cubicBezTo>
                    <a:pt x="350" y="147"/>
                    <a:pt x="349" y="147"/>
                    <a:pt x="349" y="148"/>
                  </a:cubicBezTo>
                  <a:close/>
                  <a:moveTo>
                    <a:pt x="362" y="198"/>
                  </a:moveTo>
                  <a:cubicBezTo>
                    <a:pt x="362" y="198"/>
                    <a:pt x="362" y="198"/>
                    <a:pt x="362" y="198"/>
                  </a:cubicBezTo>
                  <a:cubicBezTo>
                    <a:pt x="362" y="198"/>
                    <a:pt x="362" y="198"/>
                    <a:pt x="363" y="198"/>
                  </a:cubicBezTo>
                  <a:cubicBezTo>
                    <a:pt x="362" y="198"/>
                    <a:pt x="362" y="198"/>
                    <a:pt x="362" y="198"/>
                  </a:cubicBezTo>
                  <a:close/>
                  <a:moveTo>
                    <a:pt x="366" y="116"/>
                  </a:moveTo>
                  <a:cubicBezTo>
                    <a:pt x="366" y="116"/>
                    <a:pt x="366" y="116"/>
                    <a:pt x="366" y="116"/>
                  </a:cubicBezTo>
                  <a:cubicBezTo>
                    <a:pt x="366" y="116"/>
                    <a:pt x="366" y="116"/>
                    <a:pt x="366" y="116"/>
                  </a:cubicBezTo>
                  <a:cubicBezTo>
                    <a:pt x="366" y="116"/>
                    <a:pt x="366" y="116"/>
                    <a:pt x="366" y="115"/>
                  </a:cubicBezTo>
                  <a:cubicBezTo>
                    <a:pt x="366" y="116"/>
                    <a:pt x="366" y="116"/>
                    <a:pt x="366" y="116"/>
                  </a:cubicBezTo>
                  <a:close/>
                  <a:moveTo>
                    <a:pt x="375" y="171"/>
                  </a:moveTo>
                  <a:cubicBezTo>
                    <a:pt x="375" y="171"/>
                    <a:pt x="375" y="171"/>
                    <a:pt x="375" y="172"/>
                  </a:cubicBezTo>
                  <a:cubicBezTo>
                    <a:pt x="375" y="171"/>
                    <a:pt x="375" y="171"/>
                    <a:pt x="375" y="171"/>
                  </a:cubicBezTo>
                  <a:close/>
                  <a:moveTo>
                    <a:pt x="380" y="109"/>
                  </a:moveTo>
                  <a:cubicBezTo>
                    <a:pt x="380" y="109"/>
                    <a:pt x="380" y="109"/>
                    <a:pt x="380" y="109"/>
                  </a:cubicBezTo>
                  <a:cubicBezTo>
                    <a:pt x="381" y="109"/>
                    <a:pt x="381" y="109"/>
                    <a:pt x="382" y="109"/>
                  </a:cubicBezTo>
                  <a:cubicBezTo>
                    <a:pt x="381" y="109"/>
                    <a:pt x="381" y="109"/>
                    <a:pt x="380"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endParaRPr lang="en-US" dirty="0">
                <a:solidFill>
                  <a:srgbClr val="494949"/>
                </a:solidFill>
                <a:latin typeface="Segoe UI"/>
              </a:endParaRPr>
            </a:p>
          </p:txBody>
        </p:sp>
        <p:sp>
          <p:nvSpPr>
            <p:cNvPr id="174" name="Freeform 6"/>
            <p:cNvSpPr>
              <a:spLocks noEditPoints="1"/>
            </p:cNvSpPr>
            <p:nvPr/>
          </p:nvSpPr>
          <p:spPr bwMode="auto">
            <a:xfrm>
              <a:off x="6411" y="2912"/>
              <a:ext cx="806" cy="601"/>
            </a:xfrm>
            <a:custGeom>
              <a:avLst/>
              <a:gdLst>
                <a:gd name="T0" fmla="*/ 173 w 375"/>
                <a:gd name="T1" fmla="*/ 196 h 279"/>
                <a:gd name="T2" fmla="*/ 178 w 375"/>
                <a:gd name="T3" fmla="*/ 2 h 279"/>
                <a:gd name="T4" fmla="*/ 166 w 375"/>
                <a:gd name="T5" fmla="*/ 2 h 279"/>
                <a:gd name="T6" fmla="*/ 4 w 375"/>
                <a:gd name="T7" fmla="*/ 96 h 279"/>
                <a:gd name="T8" fmla="*/ 328 w 375"/>
                <a:gd name="T9" fmla="*/ 179 h 279"/>
                <a:gd name="T10" fmla="*/ 340 w 375"/>
                <a:gd name="T11" fmla="*/ 187 h 279"/>
                <a:gd name="T12" fmla="*/ 235 w 375"/>
                <a:gd name="T13" fmla="*/ 231 h 279"/>
                <a:gd name="T14" fmla="*/ 167 w 375"/>
                <a:gd name="T15" fmla="*/ 210 h 279"/>
                <a:gd name="T16" fmla="*/ 352 w 375"/>
                <a:gd name="T17" fmla="*/ 104 h 279"/>
                <a:gd name="T18" fmla="*/ 362 w 375"/>
                <a:gd name="T19" fmla="*/ 98 h 279"/>
                <a:gd name="T20" fmla="*/ 375 w 375"/>
                <a:gd name="T21" fmla="*/ 105 h 279"/>
                <a:gd name="T22" fmla="*/ 374 w 375"/>
                <a:gd name="T23" fmla="*/ 167 h 279"/>
                <a:gd name="T24" fmla="*/ 359 w 375"/>
                <a:gd name="T25" fmla="*/ 176 h 279"/>
                <a:gd name="T26" fmla="*/ 361 w 375"/>
                <a:gd name="T27" fmla="*/ 160 h 279"/>
                <a:gd name="T28" fmla="*/ 362 w 375"/>
                <a:gd name="T29" fmla="*/ 113 h 279"/>
                <a:gd name="T30" fmla="*/ 180 w 375"/>
                <a:gd name="T31" fmla="*/ 262 h 279"/>
                <a:gd name="T32" fmla="*/ 206 w 375"/>
                <a:gd name="T33" fmla="*/ 251 h 279"/>
                <a:gd name="T34" fmla="*/ 179 w 375"/>
                <a:gd name="T35" fmla="*/ 278 h 279"/>
                <a:gd name="T36" fmla="*/ 171 w 375"/>
                <a:gd name="T37" fmla="*/ 278 h 279"/>
                <a:gd name="T38" fmla="*/ 167 w 375"/>
                <a:gd name="T39" fmla="*/ 210 h 279"/>
                <a:gd name="T40" fmla="*/ 0 w 375"/>
                <a:gd name="T41" fmla="*/ 103 h 279"/>
                <a:gd name="T42" fmla="*/ 159 w 375"/>
                <a:gd name="T43" fmla="*/ 210 h 279"/>
                <a:gd name="T44" fmla="*/ 5 w 375"/>
                <a:gd name="T45" fmla="*/ 167 h 279"/>
                <a:gd name="T46" fmla="*/ 0 w 375"/>
                <a:gd name="T47" fmla="*/ 105 h 279"/>
                <a:gd name="T48" fmla="*/ 252 w 375"/>
                <a:gd name="T49" fmla="*/ 208 h 279"/>
                <a:gd name="T50" fmla="*/ 248 w 375"/>
                <a:gd name="T51" fmla="*/ 199 h 279"/>
                <a:gd name="T52" fmla="*/ 299 w 375"/>
                <a:gd name="T53" fmla="*/ 166 h 279"/>
                <a:gd name="T54" fmla="*/ 304 w 375"/>
                <a:gd name="T55" fmla="*/ 174 h 279"/>
                <a:gd name="T56" fmla="*/ 254 w 375"/>
                <a:gd name="T57" fmla="*/ 207 h 279"/>
                <a:gd name="T58" fmla="*/ 208 w 375"/>
                <a:gd name="T59" fmla="*/ 242 h 279"/>
                <a:gd name="T60" fmla="*/ 220 w 375"/>
                <a:gd name="T61" fmla="*/ 245 h 279"/>
                <a:gd name="T62" fmla="*/ 209 w 375"/>
                <a:gd name="T63" fmla="*/ 213 h 279"/>
                <a:gd name="T64" fmla="*/ 208 w 375"/>
                <a:gd name="T65" fmla="*/ 207 h 279"/>
                <a:gd name="T66" fmla="*/ 228 w 375"/>
                <a:gd name="T67" fmla="*/ 214 h 279"/>
                <a:gd name="T68" fmla="*/ 230 w 375"/>
                <a:gd name="T69" fmla="*/ 251 h 279"/>
                <a:gd name="T70" fmla="*/ 223 w 375"/>
                <a:gd name="T71" fmla="*/ 256 h 279"/>
                <a:gd name="T72" fmla="*/ 208 w 375"/>
                <a:gd name="T73" fmla="*/ 242 h 279"/>
                <a:gd name="T74" fmla="*/ 339 w 375"/>
                <a:gd name="T75" fmla="*/ 171 h 279"/>
                <a:gd name="T76" fmla="*/ 344 w 375"/>
                <a:gd name="T77" fmla="*/ 149 h 279"/>
                <a:gd name="T78" fmla="*/ 332 w 375"/>
                <a:gd name="T79" fmla="*/ 137 h 279"/>
                <a:gd name="T80" fmla="*/ 339 w 375"/>
                <a:gd name="T81" fmla="*/ 136 h 279"/>
                <a:gd name="T82" fmla="*/ 355 w 375"/>
                <a:gd name="T83" fmla="*/ 148 h 279"/>
                <a:gd name="T84" fmla="*/ 353 w 375"/>
                <a:gd name="T85" fmla="*/ 184 h 279"/>
                <a:gd name="T86" fmla="*/ 333 w 375"/>
                <a:gd name="T87" fmla="*/ 1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5" h="279">
                  <a:moveTo>
                    <a:pt x="173" y="196"/>
                  </a:moveTo>
                  <a:cubicBezTo>
                    <a:pt x="173" y="196"/>
                    <a:pt x="173" y="196"/>
                    <a:pt x="173" y="196"/>
                  </a:cubicBezTo>
                  <a:cubicBezTo>
                    <a:pt x="344" y="99"/>
                    <a:pt x="344" y="99"/>
                    <a:pt x="344" y="99"/>
                  </a:cubicBezTo>
                  <a:cubicBezTo>
                    <a:pt x="344" y="99"/>
                    <a:pt x="344" y="99"/>
                    <a:pt x="178" y="2"/>
                  </a:cubicBezTo>
                  <a:cubicBezTo>
                    <a:pt x="176" y="1"/>
                    <a:pt x="174" y="0"/>
                    <a:pt x="172" y="0"/>
                  </a:cubicBezTo>
                  <a:cubicBezTo>
                    <a:pt x="170" y="0"/>
                    <a:pt x="168" y="1"/>
                    <a:pt x="166" y="2"/>
                  </a:cubicBezTo>
                  <a:cubicBezTo>
                    <a:pt x="166" y="2"/>
                    <a:pt x="166" y="2"/>
                    <a:pt x="5" y="95"/>
                  </a:cubicBezTo>
                  <a:cubicBezTo>
                    <a:pt x="5" y="95"/>
                    <a:pt x="4" y="96"/>
                    <a:pt x="4" y="96"/>
                  </a:cubicBezTo>
                  <a:cubicBezTo>
                    <a:pt x="4" y="96"/>
                    <a:pt x="4" y="96"/>
                    <a:pt x="173" y="196"/>
                  </a:cubicBezTo>
                  <a:close/>
                  <a:moveTo>
                    <a:pt x="328" y="179"/>
                  </a:moveTo>
                  <a:cubicBezTo>
                    <a:pt x="329" y="180"/>
                    <a:pt x="330" y="181"/>
                    <a:pt x="331" y="181"/>
                  </a:cubicBezTo>
                  <a:cubicBezTo>
                    <a:pt x="331" y="181"/>
                    <a:pt x="331" y="181"/>
                    <a:pt x="340" y="187"/>
                  </a:cubicBezTo>
                  <a:cubicBezTo>
                    <a:pt x="340" y="187"/>
                    <a:pt x="340" y="187"/>
                    <a:pt x="235" y="246"/>
                  </a:cubicBezTo>
                  <a:cubicBezTo>
                    <a:pt x="235" y="246"/>
                    <a:pt x="235" y="246"/>
                    <a:pt x="235" y="231"/>
                  </a:cubicBezTo>
                  <a:cubicBezTo>
                    <a:pt x="235" y="231"/>
                    <a:pt x="235" y="231"/>
                    <a:pt x="328" y="179"/>
                  </a:cubicBezTo>
                  <a:close/>
                  <a:moveTo>
                    <a:pt x="167" y="210"/>
                  </a:moveTo>
                  <a:cubicBezTo>
                    <a:pt x="167" y="209"/>
                    <a:pt x="168" y="207"/>
                    <a:pt x="169" y="207"/>
                  </a:cubicBezTo>
                  <a:cubicBezTo>
                    <a:pt x="169" y="207"/>
                    <a:pt x="169" y="207"/>
                    <a:pt x="352" y="104"/>
                  </a:cubicBezTo>
                  <a:cubicBezTo>
                    <a:pt x="352" y="104"/>
                    <a:pt x="352" y="104"/>
                    <a:pt x="352" y="104"/>
                  </a:cubicBezTo>
                  <a:cubicBezTo>
                    <a:pt x="352" y="104"/>
                    <a:pt x="352" y="104"/>
                    <a:pt x="362" y="98"/>
                  </a:cubicBezTo>
                  <a:cubicBezTo>
                    <a:pt x="365" y="96"/>
                    <a:pt x="368" y="96"/>
                    <a:pt x="371" y="98"/>
                  </a:cubicBezTo>
                  <a:cubicBezTo>
                    <a:pt x="373" y="99"/>
                    <a:pt x="375" y="102"/>
                    <a:pt x="375" y="105"/>
                  </a:cubicBezTo>
                  <a:cubicBezTo>
                    <a:pt x="375" y="105"/>
                    <a:pt x="375" y="105"/>
                    <a:pt x="375" y="162"/>
                  </a:cubicBezTo>
                  <a:cubicBezTo>
                    <a:pt x="375" y="162"/>
                    <a:pt x="375" y="162"/>
                    <a:pt x="374" y="167"/>
                  </a:cubicBezTo>
                  <a:cubicBezTo>
                    <a:pt x="374" y="167"/>
                    <a:pt x="374" y="167"/>
                    <a:pt x="368" y="171"/>
                  </a:cubicBezTo>
                  <a:cubicBezTo>
                    <a:pt x="368" y="171"/>
                    <a:pt x="368" y="171"/>
                    <a:pt x="359" y="176"/>
                  </a:cubicBezTo>
                  <a:cubicBezTo>
                    <a:pt x="359" y="176"/>
                    <a:pt x="359" y="176"/>
                    <a:pt x="359" y="161"/>
                  </a:cubicBezTo>
                  <a:cubicBezTo>
                    <a:pt x="359" y="161"/>
                    <a:pt x="359" y="161"/>
                    <a:pt x="361" y="160"/>
                  </a:cubicBezTo>
                  <a:cubicBezTo>
                    <a:pt x="361" y="160"/>
                    <a:pt x="361" y="160"/>
                    <a:pt x="362" y="159"/>
                  </a:cubicBezTo>
                  <a:cubicBezTo>
                    <a:pt x="362" y="159"/>
                    <a:pt x="362" y="159"/>
                    <a:pt x="362" y="113"/>
                  </a:cubicBezTo>
                  <a:cubicBezTo>
                    <a:pt x="362" y="113"/>
                    <a:pt x="362" y="113"/>
                    <a:pt x="180" y="217"/>
                  </a:cubicBezTo>
                  <a:cubicBezTo>
                    <a:pt x="180" y="217"/>
                    <a:pt x="180" y="217"/>
                    <a:pt x="180" y="262"/>
                  </a:cubicBezTo>
                  <a:cubicBezTo>
                    <a:pt x="180" y="262"/>
                    <a:pt x="180" y="262"/>
                    <a:pt x="204" y="249"/>
                  </a:cubicBezTo>
                  <a:cubicBezTo>
                    <a:pt x="204" y="250"/>
                    <a:pt x="205" y="251"/>
                    <a:pt x="206" y="251"/>
                  </a:cubicBezTo>
                  <a:cubicBezTo>
                    <a:pt x="206" y="251"/>
                    <a:pt x="206" y="251"/>
                    <a:pt x="216" y="257"/>
                  </a:cubicBezTo>
                  <a:cubicBezTo>
                    <a:pt x="216" y="257"/>
                    <a:pt x="216" y="257"/>
                    <a:pt x="179" y="278"/>
                  </a:cubicBezTo>
                  <a:cubicBezTo>
                    <a:pt x="178" y="279"/>
                    <a:pt x="176" y="279"/>
                    <a:pt x="175" y="279"/>
                  </a:cubicBezTo>
                  <a:cubicBezTo>
                    <a:pt x="173" y="279"/>
                    <a:pt x="172" y="279"/>
                    <a:pt x="171" y="278"/>
                  </a:cubicBezTo>
                  <a:cubicBezTo>
                    <a:pt x="169" y="277"/>
                    <a:pt x="168" y="275"/>
                    <a:pt x="167" y="273"/>
                  </a:cubicBezTo>
                  <a:cubicBezTo>
                    <a:pt x="167" y="273"/>
                    <a:pt x="167" y="273"/>
                    <a:pt x="167" y="210"/>
                  </a:cubicBezTo>
                  <a:close/>
                  <a:moveTo>
                    <a:pt x="0" y="103"/>
                  </a:moveTo>
                  <a:cubicBezTo>
                    <a:pt x="0" y="103"/>
                    <a:pt x="0" y="103"/>
                    <a:pt x="0" y="103"/>
                  </a:cubicBezTo>
                  <a:cubicBezTo>
                    <a:pt x="165" y="200"/>
                    <a:pt x="165" y="200"/>
                    <a:pt x="165" y="200"/>
                  </a:cubicBezTo>
                  <a:cubicBezTo>
                    <a:pt x="162" y="202"/>
                    <a:pt x="159" y="206"/>
                    <a:pt x="159" y="210"/>
                  </a:cubicBezTo>
                  <a:cubicBezTo>
                    <a:pt x="159" y="210"/>
                    <a:pt x="159" y="210"/>
                    <a:pt x="159" y="255"/>
                  </a:cubicBezTo>
                  <a:cubicBezTo>
                    <a:pt x="159" y="255"/>
                    <a:pt x="159" y="255"/>
                    <a:pt x="5" y="167"/>
                  </a:cubicBezTo>
                  <a:cubicBezTo>
                    <a:pt x="2" y="165"/>
                    <a:pt x="0" y="161"/>
                    <a:pt x="0" y="157"/>
                  </a:cubicBezTo>
                  <a:cubicBezTo>
                    <a:pt x="0" y="157"/>
                    <a:pt x="0" y="157"/>
                    <a:pt x="0" y="105"/>
                  </a:cubicBezTo>
                  <a:cubicBezTo>
                    <a:pt x="0" y="104"/>
                    <a:pt x="0" y="104"/>
                    <a:pt x="0" y="103"/>
                  </a:cubicBezTo>
                  <a:close/>
                  <a:moveTo>
                    <a:pt x="252" y="208"/>
                  </a:moveTo>
                  <a:cubicBezTo>
                    <a:pt x="250" y="208"/>
                    <a:pt x="248" y="206"/>
                    <a:pt x="248" y="204"/>
                  </a:cubicBezTo>
                  <a:cubicBezTo>
                    <a:pt x="248" y="204"/>
                    <a:pt x="248" y="204"/>
                    <a:pt x="248" y="199"/>
                  </a:cubicBezTo>
                  <a:cubicBezTo>
                    <a:pt x="248" y="197"/>
                    <a:pt x="250" y="194"/>
                    <a:pt x="252" y="193"/>
                  </a:cubicBezTo>
                  <a:cubicBezTo>
                    <a:pt x="252" y="193"/>
                    <a:pt x="252" y="193"/>
                    <a:pt x="299" y="166"/>
                  </a:cubicBezTo>
                  <a:cubicBezTo>
                    <a:pt x="302" y="164"/>
                    <a:pt x="304" y="166"/>
                    <a:pt x="304" y="169"/>
                  </a:cubicBezTo>
                  <a:cubicBezTo>
                    <a:pt x="304" y="169"/>
                    <a:pt x="304" y="169"/>
                    <a:pt x="304" y="174"/>
                  </a:cubicBezTo>
                  <a:cubicBezTo>
                    <a:pt x="304" y="177"/>
                    <a:pt x="303" y="179"/>
                    <a:pt x="301" y="181"/>
                  </a:cubicBezTo>
                  <a:cubicBezTo>
                    <a:pt x="301" y="181"/>
                    <a:pt x="301" y="181"/>
                    <a:pt x="254" y="207"/>
                  </a:cubicBezTo>
                  <a:cubicBezTo>
                    <a:pt x="253" y="207"/>
                    <a:pt x="252" y="208"/>
                    <a:pt x="252" y="208"/>
                  </a:cubicBezTo>
                  <a:close/>
                  <a:moveTo>
                    <a:pt x="208" y="242"/>
                  </a:moveTo>
                  <a:cubicBezTo>
                    <a:pt x="209" y="240"/>
                    <a:pt x="212" y="240"/>
                    <a:pt x="214" y="241"/>
                  </a:cubicBezTo>
                  <a:cubicBezTo>
                    <a:pt x="214" y="241"/>
                    <a:pt x="214" y="241"/>
                    <a:pt x="220" y="245"/>
                  </a:cubicBezTo>
                  <a:cubicBezTo>
                    <a:pt x="220" y="245"/>
                    <a:pt x="220" y="245"/>
                    <a:pt x="220" y="220"/>
                  </a:cubicBezTo>
                  <a:cubicBezTo>
                    <a:pt x="220" y="220"/>
                    <a:pt x="220" y="220"/>
                    <a:pt x="209" y="213"/>
                  </a:cubicBezTo>
                  <a:cubicBezTo>
                    <a:pt x="207" y="212"/>
                    <a:pt x="207" y="209"/>
                    <a:pt x="208" y="207"/>
                  </a:cubicBezTo>
                  <a:cubicBezTo>
                    <a:pt x="208" y="207"/>
                    <a:pt x="208" y="207"/>
                    <a:pt x="208" y="207"/>
                  </a:cubicBezTo>
                  <a:cubicBezTo>
                    <a:pt x="209" y="206"/>
                    <a:pt x="212" y="205"/>
                    <a:pt x="214" y="206"/>
                  </a:cubicBezTo>
                  <a:cubicBezTo>
                    <a:pt x="214" y="206"/>
                    <a:pt x="214" y="206"/>
                    <a:pt x="228" y="214"/>
                  </a:cubicBezTo>
                  <a:cubicBezTo>
                    <a:pt x="230" y="215"/>
                    <a:pt x="230" y="218"/>
                    <a:pt x="230" y="218"/>
                  </a:cubicBezTo>
                  <a:cubicBezTo>
                    <a:pt x="230" y="218"/>
                    <a:pt x="230" y="218"/>
                    <a:pt x="230" y="251"/>
                  </a:cubicBezTo>
                  <a:cubicBezTo>
                    <a:pt x="230" y="251"/>
                    <a:pt x="230" y="254"/>
                    <a:pt x="229" y="255"/>
                  </a:cubicBezTo>
                  <a:cubicBezTo>
                    <a:pt x="228" y="255"/>
                    <a:pt x="225" y="257"/>
                    <a:pt x="223" y="256"/>
                  </a:cubicBezTo>
                  <a:cubicBezTo>
                    <a:pt x="223" y="256"/>
                    <a:pt x="223" y="256"/>
                    <a:pt x="209" y="248"/>
                  </a:cubicBezTo>
                  <a:cubicBezTo>
                    <a:pt x="207" y="246"/>
                    <a:pt x="206" y="244"/>
                    <a:pt x="208" y="242"/>
                  </a:cubicBezTo>
                  <a:close/>
                  <a:moveTo>
                    <a:pt x="332" y="172"/>
                  </a:moveTo>
                  <a:cubicBezTo>
                    <a:pt x="333" y="170"/>
                    <a:pt x="337" y="170"/>
                    <a:pt x="339" y="171"/>
                  </a:cubicBezTo>
                  <a:cubicBezTo>
                    <a:pt x="339" y="171"/>
                    <a:pt x="339" y="171"/>
                    <a:pt x="344" y="174"/>
                  </a:cubicBezTo>
                  <a:cubicBezTo>
                    <a:pt x="344" y="174"/>
                    <a:pt x="344" y="174"/>
                    <a:pt x="344" y="149"/>
                  </a:cubicBezTo>
                  <a:cubicBezTo>
                    <a:pt x="344" y="149"/>
                    <a:pt x="344" y="149"/>
                    <a:pt x="333" y="143"/>
                  </a:cubicBezTo>
                  <a:cubicBezTo>
                    <a:pt x="331" y="142"/>
                    <a:pt x="331" y="139"/>
                    <a:pt x="332" y="137"/>
                  </a:cubicBezTo>
                  <a:cubicBezTo>
                    <a:pt x="332" y="137"/>
                    <a:pt x="332" y="137"/>
                    <a:pt x="332" y="137"/>
                  </a:cubicBezTo>
                  <a:cubicBezTo>
                    <a:pt x="333" y="136"/>
                    <a:pt x="337" y="135"/>
                    <a:pt x="339" y="136"/>
                  </a:cubicBezTo>
                  <a:cubicBezTo>
                    <a:pt x="339" y="136"/>
                    <a:pt x="339" y="136"/>
                    <a:pt x="352" y="144"/>
                  </a:cubicBezTo>
                  <a:cubicBezTo>
                    <a:pt x="354" y="145"/>
                    <a:pt x="355" y="148"/>
                    <a:pt x="355" y="148"/>
                  </a:cubicBezTo>
                  <a:cubicBezTo>
                    <a:pt x="355" y="148"/>
                    <a:pt x="355" y="148"/>
                    <a:pt x="355" y="181"/>
                  </a:cubicBezTo>
                  <a:cubicBezTo>
                    <a:pt x="355" y="181"/>
                    <a:pt x="354" y="183"/>
                    <a:pt x="353" y="184"/>
                  </a:cubicBezTo>
                  <a:cubicBezTo>
                    <a:pt x="352" y="185"/>
                    <a:pt x="349" y="187"/>
                    <a:pt x="347" y="185"/>
                  </a:cubicBezTo>
                  <a:cubicBezTo>
                    <a:pt x="347" y="185"/>
                    <a:pt x="347" y="185"/>
                    <a:pt x="333" y="177"/>
                  </a:cubicBezTo>
                  <a:cubicBezTo>
                    <a:pt x="331" y="176"/>
                    <a:pt x="331" y="174"/>
                    <a:pt x="332" y="172"/>
                  </a:cubicBezTo>
                  <a:close/>
                </a:path>
              </a:pathLst>
            </a:custGeom>
            <a:solidFill>
              <a:srgbClr val="A4A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endParaRPr lang="en-US" dirty="0">
                <a:solidFill>
                  <a:srgbClr val="494949"/>
                </a:solidFill>
                <a:latin typeface="Segoe UI"/>
              </a:endParaRPr>
            </a:p>
          </p:txBody>
        </p:sp>
      </p:grpSp>
      <p:grpSp>
        <p:nvGrpSpPr>
          <p:cNvPr id="175" name="Group 4"/>
          <p:cNvGrpSpPr>
            <a:grpSpLocks noChangeAspect="1"/>
          </p:cNvGrpSpPr>
          <p:nvPr/>
        </p:nvGrpSpPr>
        <p:grpSpPr bwMode="auto">
          <a:xfrm>
            <a:off x="6451155" y="2662203"/>
            <a:ext cx="1365229" cy="1036622"/>
            <a:chOff x="6383" y="2886"/>
            <a:chExt cx="860" cy="653"/>
          </a:xfrm>
        </p:grpSpPr>
        <p:sp>
          <p:nvSpPr>
            <p:cNvPr id="176" name="Freeform 5"/>
            <p:cNvSpPr>
              <a:spLocks noEditPoints="1"/>
            </p:cNvSpPr>
            <p:nvPr/>
          </p:nvSpPr>
          <p:spPr bwMode="auto">
            <a:xfrm>
              <a:off x="6383" y="2886"/>
              <a:ext cx="860" cy="653"/>
            </a:xfrm>
            <a:custGeom>
              <a:avLst/>
              <a:gdLst>
                <a:gd name="T0" fmla="*/ 390 w 400"/>
                <a:gd name="T1" fmla="*/ 99 h 303"/>
                <a:gd name="T2" fmla="*/ 380 w 400"/>
                <a:gd name="T3" fmla="*/ 97 h 303"/>
                <a:gd name="T4" fmla="*/ 368 w 400"/>
                <a:gd name="T5" fmla="*/ 101 h 303"/>
                <a:gd name="T6" fmla="*/ 365 w 400"/>
                <a:gd name="T7" fmla="*/ 102 h 303"/>
                <a:gd name="T8" fmla="*/ 197 w 400"/>
                <a:gd name="T9" fmla="*/ 3 h 303"/>
                <a:gd name="T10" fmla="*/ 173 w 400"/>
                <a:gd name="T11" fmla="*/ 3 h 303"/>
                <a:gd name="T12" fmla="*/ 12 w 400"/>
                <a:gd name="T13" fmla="*/ 97 h 303"/>
                <a:gd name="T14" fmla="*/ 11 w 400"/>
                <a:gd name="T15" fmla="*/ 97 h 303"/>
                <a:gd name="T16" fmla="*/ 4 w 400"/>
                <a:gd name="T17" fmla="*/ 103 h 303"/>
                <a:gd name="T18" fmla="*/ 0 w 400"/>
                <a:gd name="T19" fmla="*/ 107 h 303"/>
                <a:gd name="T20" fmla="*/ 0 w 400"/>
                <a:gd name="T21" fmla="*/ 113 h 303"/>
                <a:gd name="T22" fmla="*/ 0 w 400"/>
                <a:gd name="T23" fmla="*/ 125 h 303"/>
                <a:gd name="T24" fmla="*/ 12 w 400"/>
                <a:gd name="T25" fmla="*/ 190 h 303"/>
                <a:gd name="T26" fmla="*/ 168 w 400"/>
                <a:gd name="T27" fmla="*/ 278 h 303"/>
                <a:gd name="T28" fmla="*/ 168 w 400"/>
                <a:gd name="T29" fmla="*/ 286 h 303"/>
                <a:gd name="T30" fmla="*/ 177 w 400"/>
                <a:gd name="T31" fmla="*/ 301 h 303"/>
                <a:gd name="T32" fmla="*/ 178 w 400"/>
                <a:gd name="T33" fmla="*/ 301 h 303"/>
                <a:gd name="T34" fmla="*/ 198 w 400"/>
                <a:gd name="T35" fmla="*/ 301 h 303"/>
                <a:gd name="T36" fmla="*/ 238 w 400"/>
                <a:gd name="T37" fmla="*/ 280 h 303"/>
                <a:gd name="T38" fmla="*/ 254 w 400"/>
                <a:gd name="T39" fmla="*/ 269 h 303"/>
                <a:gd name="T40" fmla="*/ 362 w 400"/>
                <a:gd name="T41" fmla="*/ 210 h 303"/>
                <a:gd name="T42" fmla="*/ 379 w 400"/>
                <a:gd name="T43" fmla="*/ 198 h 303"/>
                <a:gd name="T44" fmla="*/ 389 w 400"/>
                <a:gd name="T45" fmla="*/ 193 h 303"/>
                <a:gd name="T46" fmla="*/ 395 w 400"/>
                <a:gd name="T47" fmla="*/ 188 h 303"/>
                <a:gd name="T48" fmla="*/ 399 w 400"/>
                <a:gd name="T49" fmla="*/ 181 h 303"/>
                <a:gd name="T50" fmla="*/ 400 w 400"/>
                <a:gd name="T51" fmla="*/ 175 h 303"/>
                <a:gd name="T52" fmla="*/ 400 w 400"/>
                <a:gd name="T53" fmla="*/ 117 h 303"/>
                <a:gd name="T54" fmla="*/ 16 w 400"/>
                <a:gd name="T55" fmla="*/ 108 h 303"/>
                <a:gd name="T56" fmla="*/ 16 w 400"/>
                <a:gd name="T57" fmla="*/ 108 h 303"/>
                <a:gd name="T58" fmla="*/ 18 w 400"/>
                <a:gd name="T59" fmla="*/ 179 h 303"/>
                <a:gd name="T60" fmla="*/ 172 w 400"/>
                <a:gd name="T61" fmla="*/ 222 h 303"/>
                <a:gd name="T62" fmla="*/ 173 w 400"/>
                <a:gd name="T63" fmla="*/ 219 h 303"/>
                <a:gd name="T64" fmla="*/ 220 w 400"/>
                <a:gd name="T65" fmla="*/ 264 h 303"/>
                <a:gd name="T66" fmla="*/ 220 w 400"/>
                <a:gd name="T67" fmla="*/ 264 h 303"/>
                <a:gd name="T68" fmla="*/ 220 w 400"/>
                <a:gd name="T69" fmla="*/ 264 h 303"/>
                <a:gd name="T70" fmla="*/ 238 w 400"/>
                <a:gd name="T71" fmla="*/ 268 h 303"/>
                <a:gd name="T72" fmla="*/ 238 w 400"/>
                <a:gd name="T73" fmla="*/ 268 h 303"/>
                <a:gd name="T74" fmla="*/ 266 w 400"/>
                <a:gd name="T75" fmla="*/ 248 h 303"/>
                <a:gd name="T76" fmla="*/ 266 w 400"/>
                <a:gd name="T77" fmla="*/ 248 h 303"/>
                <a:gd name="T78" fmla="*/ 301 w 400"/>
                <a:gd name="T79" fmla="*/ 152 h 303"/>
                <a:gd name="T80" fmla="*/ 301 w 400"/>
                <a:gd name="T81" fmla="*/ 152 h 303"/>
                <a:gd name="T82" fmla="*/ 301 w 400"/>
                <a:gd name="T83" fmla="*/ 152 h 303"/>
                <a:gd name="T84" fmla="*/ 350 w 400"/>
                <a:gd name="T85" fmla="*/ 147 h 303"/>
                <a:gd name="T86" fmla="*/ 349 w 400"/>
                <a:gd name="T87" fmla="*/ 148 h 303"/>
                <a:gd name="T88" fmla="*/ 362 w 400"/>
                <a:gd name="T89" fmla="*/ 198 h 303"/>
                <a:gd name="T90" fmla="*/ 362 w 400"/>
                <a:gd name="T91" fmla="*/ 198 h 303"/>
                <a:gd name="T92" fmla="*/ 366 w 400"/>
                <a:gd name="T93" fmla="*/ 116 h 303"/>
                <a:gd name="T94" fmla="*/ 366 w 400"/>
                <a:gd name="T95" fmla="*/ 115 h 303"/>
                <a:gd name="T96" fmla="*/ 375 w 400"/>
                <a:gd name="T97" fmla="*/ 171 h 303"/>
                <a:gd name="T98" fmla="*/ 375 w 400"/>
                <a:gd name="T99" fmla="*/ 171 h 303"/>
                <a:gd name="T100" fmla="*/ 380 w 400"/>
                <a:gd name="T101" fmla="*/ 109 h 303"/>
                <a:gd name="T102" fmla="*/ 380 w 400"/>
                <a:gd name="T103" fmla="*/ 10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0" h="303">
                  <a:moveTo>
                    <a:pt x="391" y="99"/>
                  </a:moveTo>
                  <a:cubicBezTo>
                    <a:pt x="390" y="99"/>
                    <a:pt x="390" y="99"/>
                    <a:pt x="390" y="99"/>
                  </a:cubicBezTo>
                  <a:cubicBezTo>
                    <a:pt x="390" y="99"/>
                    <a:pt x="390" y="99"/>
                    <a:pt x="390" y="99"/>
                  </a:cubicBezTo>
                  <a:cubicBezTo>
                    <a:pt x="387" y="97"/>
                    <a:pt x="384" y="97"/>
                    <a:pt x="380" y="97"/>
                  </a:cubicBezTo>
                  <a:cubicBezTo>
                    <a:pt x="377" y="97"/>
                    <a:pt x="373" y="98"/>
                    <a:pt x="370" y="99"/>
                  </a:cubicBezTo>
                  <a:cubicBezTo>
                    <a:pt x="368" y="101"/>
                    <a:pt x="368" y="101"/>
                    <a:pt x="368" y="101"/>
                  </a:cubicBezTo>
                  <a:cubicBezTo>
                    <a:pt x="367" y="101"/>
                    <a:pt x="367" y="101"/>
                    <a:pt x="367" y="101"/>
                  </a:cubicBezTo>
                  <a:cubicBezTo>
                    <a:pt x="365" y="102"/>
                    <a:pt x="365" y="102"/>
                    <a:pt x="365" y="102"/>
                  </a:cubicBezTo>
                  <a:cubicBezTo>
                    <a:pt x="364" y="101"/>
                    <a:pt x="364" y="101"/>
                    <a:pt x="364" y="101"/>
                  </a:cubicBezTo>
                  <a:cubicBezTo>
                    <a:pt x="197" y="3"/>
                    <a:pt x="197" y="3"/>
                    <a:pt x="197" y="3"/>
                  </a:cubicBezTo>
                  <a:cubicBezTo>
                    <a:pt x="193" y="1"/>
                    <a:pt x="189" y="0"/>
                    <a:pt x="185" y="0"/>
                  </a:cubicBezTo>
                  <a:cubicBezTo>
                    <a:pt x="180" y="0"/>
                    <a:pt x="176" y="1"/>
                    <a:pt x="173" y="3"/>
                  </a:cubicBezTo>
                  <a:cubicBezTo>
                    <a:pt x="12" y="96"/>
                    <a:pt x="12" y="96"/>
                    <a:pt x="12" y="96"/>
                  </a:cubicBezTo>
                  <a:cubicBezTo>
                    <a:pt x="12" y="97"/>
                    <a:pt x="12" y="97"/>
                    <a:pt x="12" y="97"/>
                  </a:cubicBezTo>
                  <a:cubicBezTo>
                    <a:pt x="11" y="97"/>
                    <a:pt x="11" y="97"/>
                    <a:pt x="11" y="97"/>
                  </a:cubicBezTo>
                  <a:cubicBezTo>
                    <a:pt x="11" y="97"/>
                    <a:pt x="11" y="97"/>
                    <a:pt x="11" y="97"/>
                  </a:cubicBezTo>
                  <a:cubicBezTo>
                    <a:pt x="11" y="97"/>
                    <a:pt x="11" y="97"/>
                    <a:pt x="11" y="97"/>
                  </a:cubicBezTo>
                  <a:cubicBezTo>
                    <a:pt x="4" y="103"/>
                    <a:pt x="4" y="103"/>
                    <a:pt x="4" y="103"/>
                  </a:cubicBezTo>
                  <a:cubicBezTo>
                    <a:pt x="3" y="104"/>
                    <a:pt x="3" y="104"/>
                    <a:pt x="3" y="104"/>
                  </a:cubicBezTo>
                  <a:cubicBezTo>
                    <a:pt x="0" y="107"/>
                    <a:pt x="0" y="107"/>
                    <a:pt x="0" y="107"/>
                  </a:cubicBezTo>
                  <a:cubicBezTo>
                    <a:pt x="0" y="112"/>
                    <a:pt x="0" y="112"/>
                    <a:pt x="0" y="112"/>
                  </a:cubicBezTo>
                  <a:cubicBezTo>
                    <a:pt x="0" y="113"/>
                    <a:pt x="0" y="113"/>
                    <a:pt x="0" y="113"/>
                  </a:cubicBezTo>
                  <a:cubicBezTo>
                    <a:pt x="0" y="114"/>
                    <a:pt x="0" y="116"/>
                    <a:pt x="0" y="117"/>
                  </a:cubicBezTo>
                  <a:cubicBezTo>
                    <a:pt x="0" y="125"/>
                    <a:pt x="0" y="125"/>
                    <a:pt x="0" y="125"/>
                  </a:cubicBezTo>
                  <a:cubicBezTo>
                    <a:pt x="0" y="169"/>
                    <a:pt x="0" y="169"/>
                    <a:pt x="0" y="169"/>
                  </a:cubicBezTo>
                  <a:cubicBezTo>
                    <a:pt x="0" y="177"/>
                    <a:pt x="5" y="186"/>
                    <a:pt x="12" y="190"/>
                  </a:cubicBezTo>
                  <a:cubicBezTo>
                    <a:pt x="166" y="277"/>
                    <a:pt x="166" y="277"/>
                    <a:pt x="166" y="277"/>
                  </a:cubicBezTo>
                  <a:cubicBezTo>
                    <a:pt x="168" y="278"/>
                    <a:pt x="168" y="278"/>
                    <a:pt x="168" y="278"/>
                  </a:cubicBezTo>
                  <a:cubicBezTo>
                    <a:pt x="168" y="285"/>
                    <a:pt x="168" y="285"/>
                    <a:pt x="168" y="285"/>
                  </a:cubicBezTo>
                  <a:cubicBezTo>
                    <a:pt x="168" y="286"/>
                    <a:pt x="168" y="286"/>
                    <a:pt x="168" y="286"/>
                  </a:cubicBezTo>
                  <a:cubicBezTo>
                    <a:pt x="168" y="287"/>
                    <a:pt x="168" y="287"/>
                    <a:pt x="168" y="287"/>
                  </a:cubicBezTo>
                  <a:cubicBezTo>
                    <a:pt x="169" y="293"/>
                    <a:pt x="173" y="298"/>
                    <a:pt x="177" y="301"/>
                  </a:cubicBezTo>
                  <a:cubicBezTo>
                    <a:pt x="178" y="301"/>
                    <a:pt x="178" y="301"/>
                    <a:pt x="178" y="301"/>
                  </a:cubicBezTo>
                  <a:cubicBezTo>
                    <a:pt x="178" y="301"/>
                    <a:pt x="178" y="301"/>
                    <a:pt x="178" y="301"/>
                  </a:cubicBezTo>
                  <a:cubicBezTo>
                    <a:pt x="181" y="303"/>
                    <a:pt x="184" y="303"/>
                    <a:pt x="188" y="303"/>
                  </a:cubicBezTo>
                  <a:cubicBezTo>
                    <a:pt x="192" y="303"/>
                    <a:pt x="195" y="303"/>
                    <a:pt x="198" y="301"/>
                  </a:cubicBezTo>
                  <a:cubicBezTo>
                    <a:pt x="235" y="280"/>
                    <a:pt x="235" y="280"/>
                    <a:pt x="235" y="280"/>
                  </a:cubicBezTo>
                  <a:cubicBezTo>
                    <a:pt x="236" y="280"/>
                    <a:pt x="237" y="280"/>
                    <a:pt x="238" y="280"/>
                  </a:cubicBezTo>
                  <a:cubicBezTo>
                    <a:pt x="242" y="280"/>
                    <a:pt x="247" y="278"/>
                    <a:pt x="251" y="275"/>
                  </a:cubicBezTo>
                  <a:cubicBezTo>
                    <a:pt x="252" y="273"/>
                    <a:pt x="254" y="271"/>
                    <a:pt x="254" y="269"/>
                  </a:cubicBezTo>
                  <a:cubicBezTo>
                    <a:pt x="359" y="210"/>
                    <a:pt x="359" y="210"/>
                    <a:pt x="359" y="210"/>
                  </a:cubicBezTo>
                  <a:cubicBezTo>
                    <a:pt x="360" y="210"/>
                    <a:pt x="361" y="210"/>
                    <a:pt x="362" y="210"/>
                  </a:cubicBezTo>
                  <a:cubicBezTo>
                    <a:pt x="367" y="210"/>
                    <a:pt x="372" y="208"/>
                    <a:pt x="375" y="205"/>
                  </a:cubicBezTo>
                  <a:cubicBezTo>
                    <a:pt x="377" y="203"/>
                    <a:pt x="378" y="201"/>
                    <a:pt x="379" y="198"/>
                  </a:cubicBezTo>
                  <a:cubicBezTo>
                    <a:pt x="388" y="193"/>
                    <a:pt x="388" y="193"/>
                    <a:pt x="388" y="193"/>
                  </a:cubicBezTo>
                  <a:cubicBezTo>
                    <a:pt x="389" y="193"/>
                    <a:pt x="389" y="193"/>
                    <a:pt x="389" y="193"/>
                  </a:cubicBezTo>
                  <a:cubicBezTo>
                    <a:pt x="389" y="192"/>
                    <a:pt x="389" y="192"/>
                    <a:pt x="389" y="192"/>
                  </a:cubicBezTo>
                  <a:cubicBezTo>
                    <a:pt x="395" y="188"/>
                    <a:pt x="395" y="188"/>
                    <a:pt x="395" y="188"/>
                  </a:cubicBezTo>
                  <a:cubicBezTo>
                    <a:pt x="398" y="185"/>
                    <a:pt x="398" y="185"/>
                    <a:pt x="398" y="185"/>
                  </a:cubicBezTo>
                  <a:cubicBezTo>
                    <a:pt x="399" y="181"/>
                    <a:pt x="399" y="181"/>
                    <a:pt x="399" y="181"/>
                  </a:cubicBezTo>
                  <a:cubicBezTo>
                    <a:pt x="400" y="177"/>
                    <a:pt x="400" y="177"/>
                    <a:pt x="400" y="177"/>
                  </a:cubicBezTo>
                  <a:cubicBezTo>
                    <a:pt x="400" y="175"/>
                    <a:pt x="400" y="175"/>
                    <a:pt x="400" y="175"/>
                  </a:cubicBezTo>
                  <a:cubicBezTo>
                    <a:pt x="400" y="174"/>
                    <a:pt x="400" y="174"/>
                    <a:pt x="400" y="174"/>
                  </a:cubicBezTo>
                  <a:cubicBezTo>
                    <a:pt x="400" y="117"/>
                    <a:pt x="400" y="117"/>
                    <a:pt x="400" y="117"/>
                  </a:cubicBezTo>
                  <a:cubicBezTo>
                    <a:pt x="400" y="110"/>
                    <a:pt x="397" y="103"/>
                    <a:pt x="391" y="99"/>
                  </a:cubicBezTo>
                  <a:close/>
                  <a:moveTo>
                    <a:pt x="16" y="108"/>
                  </a:moveTo>
                  <a:cubicBezTo>
                    <a:pt x="17" y="108"/>
                    <a:pt x="17" y="107"/>
                    <a:pt x="17" y="107"/>
                  </a:cubicBezTo>
                  <a:cubicBezTo>
                    <a:pt x="17" y="107"/>
                    <a:pt x="17" y="108"/>
                    <a:pt x="16" y="108"/>
                  </a:cubicBezTo>
                  <a:close/>
                  <a:moveTo>
                    <a:pt x="12" y="171"/>
                  </a:moveTo>
                  <a:cubicBezTo>
                    <a:pt x="13" y="174"/>
                    <a:pt x="15" y="177"/>
                    <a:pt x="18" y="179"/>
                  </a:cubicBezTo>
                  <a:cubicBezTo>
                    <a:pt x="15" y="177"/>
                    <a:pt x="13" y="174"/>
                    <a:pt x="12" y="171"/>
                  </a:cubicBezTo>
                  <a:close/>
                  <a:moveTo>
                    <a:pt x="172" y="222"/>
                  </a:moveTo>
                  <a:cubicBezTo>
                    <a:pt x="172" y="222"/>
                    <a:pt x="172" y="222"/>
                    <a:pt x="172" y="222"/>
                  </a:cubicBezTo>
                  <a:cubicBezTo>
                    <a:pt x="172" y="221"/>
                    <a:pt x="172" y="220"/>
                    <a:pt x="173" y="219"/>
                  </a:cubicBezTo>
                  <a:cubicBezTo>
                    <a:pt x="172" y="220"/>
                    <a:pt x="172" y="221"/>
                    <a:pt x="172" y="222"/>
                  </a:cubicBezTo>
                  <a:close/>
                  <a:moveTo>
                    <a:pt x="220" y="264"/>
                  </a:moveTo>
                  <a:cubicBezTo>
                    <a:pt x="219" y="264"/>
                    <a:pt x="218" y="263"/>
                    <a:pt x="218" y="263"/>
                  </a:cubicBezTo>
                  <a:cubicBezTo>
                    <a:pt x="218" y="263"/>
                    <a:pt x="219" y="264"/>
                    <a:pt x="220" y="264"/>
                  </a:cubicBezTo>
                  <a:cubicBezTo>
                    <a:pt x="220" y="264"/>
                    <a:pt x="220" y="264"/>
                    <a:pt x="229" y="269"/>
                  </a:cubicBezTo>
                  <a:cubicBezTo>
                    <a:pt x="220" y="264"/>
                    <a:pt x="220" y="264"/>
                    <a:pt x="220" y="264"/>
                  </a:cubicBezTo>
                  <a:close/>
                  <a:moveTo>
                    <a:pt x="238" y="268"/>
                  </a:moveTo>
                  <a:cubicBezTo>
                    <a:pt x="238" y="268"/>
                    <a:pt x="238" y="268"/>
                    <a:pt x="238" y="268"/>
                  </a:cubicBezTo>
                  <a:cubicBezTo>
                    <a:pt x="238" y="268"/>
                    <a:pt x="238" y="268"/>
                    <a:pt x="238" y="268"/>
                  </a:cubicBezTo>
                  <a:cubicBezTo>
                    <a:pt x="238" y="268"/>
                    <a:pt x="238" y="268"/>
                    <a:pt x="238" y="268"/>
                  </a:cubicBezTo>
                  <a:close/>
                  <a:moveTo>
                    <a:pt x="266" y="248"/>
                  </a:moveTo>
                  <a:cubicBezTo>
                    <a:pt x="266" y="248"/>
                    <a:pt x="266" y="248"/>
                    <a:pt x="266" y="248"/>
                  </a:cubicBezTo>
                  <a:cubicBezTo>
                    <a:pt x="271" y="246"/>
                    <a:pt x="275" y="244"/>
                    <a:pt x="278" y="241"/>
                  </a:cubicBezTo>
                  <a:cubicBezTo>
                    <a:pt x="275" y="244"/>
                    <a:pt x="271" y="246"/>
                    <a:pt x="266" y="248"/>
                  </a:cubicBezTo>
                  <a:close/>
                  <a:moveTo>
                    <a:pt x="301" y="152"/>
                  </a:moveTo>
                  <a:cubicBezTo>
                    <a:pt x="301" y="152"/>
                    <a:pt x="301" y="152"/>
                    <a:pt x="301" y="152"/>
                  </a:cubicBezTo>
                  <a:cubicBezTo>
                    <a:pt x="273" y="167"/>
                    <a:pt x="252" y="179"/>
                    <a:pt x="236" y="188"/>
                  </a:cubicBezTo>
                  <a:cubicBezTo>
                    <a:pt x="252" y="179"/>
                    <a:pt x="273" y="167"/>
                    <a:pt x="301" y="152"/>
                  </a:cubicBezTo>
                  <a:cubicBezTo>
                    <a:pt x="315" y="144"/>
                    <a:pt x="331" y="135"/>
                    <a:pt x="349" y="125"/>
                  </a:cubicBezTo>
                  <a:cubicBezTo>
                    <a:pt x="331" y="135"/>
                    <a:pt x="315" y="144"/>
                    <a:pt x="301" y="152"/>
                  </a:cubicBezTo>
                  <a:close/>
                  <a:moveTo>
                    <a:pt x="349" y="148"/>
                  </a:moveTo>
                  <a:cubicBezTo>
                    <a:pt x="349" y="148"/>
                    <a:pt x="349" y="147"/>
                    <a:pt x="350" y="147"/>
                  </a:cubicBezTo>
                  <a:cubicBezTo>
                    <a:pt x="350" y="147"/>
                    <a:pt x="350" y="148"/>
                    <a:pt x="350" y="148"/>
                  </a:cubicBezTo>
                  <a:cubicBezTo>
                    <a:pt x="350" y="147"/>
                    <a:pt x="349" y="147"/>
                    <a:pt x="349" y="148"/>
                  </a:cubicBezTo>
                  <a:close/>
                  <a:moveTo>
                    <a:pt x="362" y="198"/>
                  </a:moveTo>
                  <a:cubicBezTo>
                    <a:pt x="362" y="198"/>
                    <a:pt x="362" y="198"/>
                    <a:pt x="362" y="198"/>
                  </a:cubicBezTo>
                  <a:cubicBezTo>
                    <a:pt x="362" y="198"/>
                    <a:pt x="362" y="198"/>
                    <a:pt x="363" y="198"/>
                  </a:cubicBezTo>
                  <a:cubicBezTo>
                    <a:pt x="362" y="198"/>
                    <a:pt x="362" y="198"/>
                    <a:pt x="362" y="198"/>
                  </a:cubicBezTo>
                  <a:close/>
                  <a:moveTo>
                    <a:pt x="366" y="116"/>
                  </a:moveTo>
                  <a:cubicBezTo>
                    <a:pt x="366" y="116"/>
                    <a:pt x="366" y="116"/>
                    <a:pt x="366" y="116"/>
                  </a:cubicBezTo>
                  <a:cubicBezTo>
                    <a:pt x="366" y="116"/>
                    <a:pt x="366" y="116"/>
                    <a:pt x="366" y="116"/>
                  </a:cubicBezTo>
                  <a:cubicBezTo>
                    <a:pt x="366" y="116"/>
                    <a:pt x="366" y="116"/>
                    <a:pt x="366" y="115"/>
                  </a:cubicBezTo>
                  <a:cubicBezTo>
                    <a:pt x="366" y="116"/>
                    <a:pt x="366" y="116"/>
                    <a:pt x="366" y="116"/>
                  </a:cubicBezTo>
                  <a:close/>
                  <a:moveTo>
                    <a:pt x="375" y="171"/>
                  </a:moveTo>
                  <a:cubicBezTo>
                    <a:pt x="375" y="171"/>
                    <a:pt x="375" y="171"/>
                    <a:pt x="375" y="172"/>
                  </a:cubicBezTo>
                  <a:cubicBezTo>
                    <a:pt x="375" y="171"/>
                    <a:pt x="375" y="171"/>
                    <a:pt x="375" y="171"/>
                  </a:cubicBezTo>
                  <a:close/>
                  <a:moveTo>
                    <a:pt x="380" y="109"/>
                  </a:moveTo>
                  <a:cubicBezTo>
                    <a:pt x="380" y="109"/>
                    <a:pt x="380" y="109"/>
                    <a:pt x="380" y="109"/>
                  </a:cubicBezTo>
                  <a:cubicBezTo>
                    <a:pt x="381" y="109"/>
                    <a:pt x="381" y="109"/>
                    <a:pt x="382" y="109"/>
                  </a:cubicBezTo>
                  <a:cubicBezTo>
                    <a:pt x="381" y="109"/>
                    <a:pt x="381" y="109"/>
                    <a:pt x="380"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endParaRPr lang="en-US" dirty="0">
                <a:solidFill>
                  <a:srgbClr val="494949"/>
                </a:solidFill>
                <a:latin typeface="Segoe UI"/>
              </a:endParaRPr>
            </a:p>
          </p:txBody>
        </p:sp>
        <p:sp>
          <p:nvSpPr>
            <p:cNvPr id="177" name="Freeform 6"/>
            <p:cNvSpPr>
              <a:spLocks noEditPoints="1"/>
            </p:cNvSpPr>
            <p:nvPr/>
          </p:nvSpPr>
          <p:spPr bwMode="auto">
            <a:xfrm>
              <a:off x="6411" y="2912"/>
              <a:ext cx="806" cy="601"/>
            </a:xfrm>
            <a:custGeom>
              <a:avLst/>
              <a:gdLst>
                <a:gd name="T0" fmla="*/ 173 w 375"/>
                <a:gd name="T1" fmla="*/ 196 h 279"/>
                <a:gd name="T2" fmla="*/ 178 w 375"/>
                <a:gd name="T3" fmla="*/ 2 h 279"/>
                <a:gd name="T4" fmla="*/ 166 w 375"/>
                <a:gd name="T5" fmla="*/ 2 h 279"/>
                <a:gd name="T6" fmla="*/ 4 w 375"/>
                <a:gd name="T7" fmla="*/ 96 h 279"/>
                <a:gd name="T8" fmla="*/ 328 w 375"/>
                <a:gd name="T9" fmla="*/ 179 h 279"/>
                <a:gd name="T10" fmla="*/ 340 w 375"/>
                <a:gd name="T11" fmla="*/ 187 h 279"/>
                <a:gd name="T12" fmla="*/ 235 w 375"/>
                <a:gd name="T13" fmla="*/ 231 h 279"/>
                <a:gd name="T14" fmla="*/ 167 w 375"/>
                <a:gd name="T15" fmla="*/ 210 h 279"/>
                <a:gd name="T16" fmla="*/ 352 w 375"/>
                <a:gd name="T17" fmla="*/ 104 h 279"/>
                <a:gd name="T18" fmla="*/ 362 w 375"/>
                <a:gd name="T19" fmla="*/ 98 h 279"/>
                <a:gd name="T20" fmla="*/ 375 w 375"/>
                <a:gd name="T21" fmla="*/ 105 h 279"/>
                <a:gd name="T22" fmla="*/ 374 w 375"/>
                <a:gd name="T23" fmla="*/ 167 h 279"/>
                <a:gd name="T24" fmla="*/ 359 w 375"/>
                <a:gd name="T25" fmla="*/ 176 h 279"/>
                <a:gd name="T26" fmla="*/ 361 w 375"/>
                <a:gd name="T27" fmla="*/ 160 h 279"/>
                <a:gd name="T28" fmla="*/ 362 w 375"/>
                <a:gd name="T29" fmla="*/ 113 h 279"/>
                <a:gd name="T30" fmla="*/ 180 w 375"/>
                <a:gd name="T31" fmla="*/ 262 h 279"/>
                <a:gd name="T32" fmla="*/ 206 w 375"/>
                <a:gd name="T33" fmla="*/ 251 h 279"/>
                <a:gd name="T34" fmla="*/ 179 w 375"/>
                <a:gd name="T35" fmla="*/ 278 h 279"/>
                <a:gd name="T36" fmla="*/ 171 w 375"/>
                <a:gd name="T37" fmla="*/ 278 h 279"/>
                <a:gd name="T38" fmla="*/ 167 w 375"/>
                <a:gd name="T39" fmla="*/ 210 h 279"/>
                <a:gd name="T40" fmla="*/ 0 w 375"/>
                <a:gd name="T41" fmla="*/ 103 h 279"/>
                <a:gd name="T42" fmla="*/ 159 w 375"/>
                <a:gd name="T43" fmla="*/ 210 h 279"/>
                <a:gd name="T44" fmla="*/ 5 w 375"/>
                <a:gd name="T45" fmla="*/ 167 h 279"/>
                <a:gd name="T46" fmla="*/ 0 w 375"/>
                <a:gd name="T47" fmla="*/ 105 h 279"/>
                <a:gd name="T48" fmla="*/ 252 w 375"/>
                <a:gd name="T49" fmla="*/ 208 h 279"/>
                <a:gd name="T50" fmla="*/ 248 w 375"/>
                <a:gd name="T51" fmla="*/ 199 h 279"/>
                <a:gd name="T52" fmla="*/ 299 w 375"/>
                <a:gd name="T53" fmla="*/ 166 h 279"/>
                <a:gd name="T54" fmla="*/ 304 w 375"/>
                <a:gd name="T55" fmla="*/ 174 h 279"/>
                <a:gd name="T56" fmla="*/ 254 w 375"/>
                <a:gd name="T57" fmla="*/ 207 h 279"/>
                <a:gd name="T58" fmla="*/ 208 w 375"/>
                <a:gd name="T59" fmla="*/ 242 h 279"/>
                <a:gd name="T60" fmla="*/ 220 w 375"/>
                <a:gd name="T61" fmla="*/ 245 h 279"/>
                <a:gd name="T62" fmla="*/ 209 w 375"/>
                <a:gd name="T63" fmla="*/ 213 h 279"/>
                <a:gd name="T64" fmla="*/ 208 w 375"/>
                <a:gd name="T65" fmla="*/ 207 h 279"/>
                <a:gd name="T66" fmla="*/ 228 w 375"/>
                <a:gd name="T67" fmla="*/ 214 h 279"/>
                <a:gd name="T68" fmla="*/ 230 w 375"/>
                <a:gd name="T69" fmla="*/ 251 h 279"/>
                <a:gd name="T70" fmla="*/ 223 w 375"/>
                <a:gd name="T71" fmla="*/ 256 h 279"/>
                <a:gd name="T72" fmla="*/ 208 w 375"/>
                <a:gd name="T73" fmla="*/ 242 h 279"/>
                <a:gd name="T74" fmla="*/ 339 w 375"/>
                <a:gd name="T75" fmla="*/ 171 h 279"/>
                <a:gd name="T76" fmla="*/ 344 w 375"/>
                <a:gd name="T77" fmla="*/ 149 h 279"/>
                <a:gd name="T78" fmla="*/ 332 w 375"/>
                <a:gd name="T79" fmla="*/ 137 h 279"/>
                <a:gd name="T80" fmla="*/ 339 w 375"/>
                <a:gd name="T81" fmla="*/ 136 h 279"/>
                <a:gd name="T82" fmla="*/ 355 w 375"/>
                <a:gd name="T83" fmla="*/ 148 h 279"/>
                <a:gd name="T84" fmla="*/ 353 w 375"/>
                <a:gd name="T85" fmla="*/ 184 h 279"/>
                <a:gd name="T86" fmla="*/ 333 w 375"/>
                <a:gd name="T87" fmla="*/ 1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5" h="279">
                  <a:moveTo>
                    <a:pt x="173" y="196"/>
                  </a:moveTo>
                  <a:cubicBezTo>
                    <a:pt x="173" y="196"/>
                    <a:pt x="173" y="196"/>
                    <a:pt x="173" y="196"/>
                  </a:cubicBezTo>
                  <a:cubicBezTo>
                    <a:pt x="344" y="99"/>
                    <a:pt x="344" y="99"/>
                    <a:pt x="344" y="99"/>
                  </a:cubicBezTo>
                  <a:cubicBezTo>
                    <a:pt x="344" y="99"/>
                    <a:pt x="344" y="99"/>
                    <a:pt x="178" y="2"/>
                  </a:cubicBezTo>
                  <a:cubicBezTo>
                    <a:pt x="176" y="1"/>
                    <a:pt x="174" y="0"/>
                    <a:pt x="172" y="0"/>
                  </a:cubicBezTo>
                  <a:cubicBezTo>
                    <a:pt x="170" y="0"/>
                    <a:pt x="168" y="1"/>
                    <a:pt x="166" y="2"/>
                  </a:cubicBezTo>
                  <a:cubicBezTo>
                    <a:pt x="166" y="2"/>
                    <a:pt x="166" y="2"/>
                    <a:pt x="5" y="95"/>
                  </a:cubicBezTo>
                  <a:cubicBezTo>
                    <a:pt x="5" y="95"/>
                    <a:pt x="4" y="96"/>
                    <a:pt x="4" y="96"/>
                  </a:cubicBezTo>
                  <a:cubicBezTo>
                    <a:pt x="4" y="96"/>
                    <a:pt x="4" y="96"/>
                    <a:pt x="173" y="196"/>
                  </a:cubicBezTo>
                  <a:close/>
                  <a:moveTo>
                    <a:pt x="328" y="179"/>
                  </a:moveTo>
                  <a:cubicBezTo>
                    <a:pt x="329" y="180"/>
                    <a:pt x="330" y="181"/>
                    <a:pt x="331" y="181"/>
                  </a:cubicBezTo>
                  <a:cubicBezTo>
                    <a:pt x="331" y="181"/>
                    <a:pt x="331" y="181"/>
                    <a:pt x="340" y="187"/>
                  </a:cubicBezTo>
                  <a:cubicBezTo>
                    <a:pt x="340" y="187"/>
                    <a:pt x="340" y="187"/>
                    <a:pt x="235" y="246"/>
                  </a:cubicBezTo>
                  <a:cubicBezTo>
                    <a:pt x="235" y="246"/>
                    <a:pt x="235" y="246"/>
                    <a:pt x="235" y="231"/>
                  </a:cubicBezTo>
                  <a:cubicBezTo>
                    <a:pt x="235" y="231"/>
                    <a:pt x="235" y="231"/>
                    <a:pt x="328" y="179"/>
                  </a:cubicBezTo>
                  <a:close/>
                  <a:moveTo>
                    <a:pt x="167" y="210"/>
                  </a:moveTo>
                  <a:cubicBezTo>
                    <a:pt x="167" y="209"/>
                    <a:pt x="168" y="207"/>
                    <a:pt x="169" y="207"/>
                  </a:cubicBezTo>
                  <a:cubicBezTo>
                    <a:pt x="169" y="207"/>
                    <a:pt x="169" y="207"/>
                    <a:pt x="352" y="104"/>
                  </a:cubicBezTo>
                  <a:cubicBezTo>
                    <a:pt x="352" y="104"/>
                    <a:pt x="352" y="104"/>
                    <a:pt x="352" y="104"/>
                  </a:cubicBezTo>
                  <a:cubicBezTo>
                    <a:pt x="352" y="104"/>
                    <a:pt x="352" y="104"/>
                    <a:pt x="362" y="98"/>
                  </a:cubicBezTo>
                  <a:cubicBezTo>
                    <a:pt x="365" y="96"/>
                    <a:pt x="368" y="96"/>
                    <a:pt x="371" y="98"/>
                  </a:cubicBezTo>
                  <a:cubicBezTo>
                    <a:pt x="373" y="99"/>
                    <a:pt x="375" y="102"/>
                    <a:pt x="375" y="105"/>
                  </a:cubicBezTo>
                  <a:cubicBezTo>
                    <a:pt x="375" y="105"/>
                    <a:pt x="375" y="105"/>
                    <a:pt x="375" y="162"/>
                  </a:cubicBezTo>
                  <a:cubicBezTo>
                    <a:pt x="375" y="162"/>
                    <a:pt x="375" y="162"/>
                    <a:pt x="374" y="167"/>
                  </a:cubicBezTo>
                  <a:cubicBezTo>
                    <a:pt x="374" y="167"/>
                    <a:pt x="374" y="167"/>
                    <a:pt x="368" y="171"/>
                  </a:cubicBezTo>
                  <a:cubicBezTo>
                    <a:pt x="368" y="171"/>
                    <a:pt x="368" y="171"/>
                    <a:pt x="359" y="176"/>
                  </a:cubicBezTo>
                  <a:cubicBezTo>
                    <a:pt x="359" y="176"/>
                    <a:pt x="359" y="176"/>
                    <a:pt x="359" y="161"/>
                  </a:cubicBezTo>
                  <a:cubicBezTo>
                    <a:pt x="359" y="161"/>
                    <a:pt x="359" y="161"/>
                    <a:pt x="361" y="160"/>
                  </a:cubicBezTo>
                  <a:cubicBezTo>
                    <a:pt x="361" y="160"/>
                    <a:pt x="361" y="160"/>
                    <a:pt x="362" y="159"/>
                  </a:cubicBezTo>
                  <a:cubicBezTo>
                    <a:pt x="362" y="159"/>
                    <a:pt x="362" y="159"/>
                    <a:pt x="362" y="113"/>
                  </a:cubicBezTo>
                  <a:cubicBezTo>
                    <a:pt x="362" y="113"/>
                    <a:pt x="362" y="113"/>
                    <a:pt x="180" y="217"/>
                  </a:cubicBezTo>
                  <a:cubicBezTo>
                    <a:pt x="180" y="217"/>
                    <a:pt x="180" y="217"/>
                    <a:pt x="180" y="262"/>
                  </a:cubicBezTo>
                  <a:cubicBezTo>
                    <a:pt x="180" y="262"/>
                    <a:pt x="180" y="262"/>
                    <a:pt x="204" y="249"/>
                  </a:cubicBezTo>
                  <a:cubicBezTo>
                    <a:pt x="204" y="250"/>
                    <a:pt x="205" y="251"/>
                    <a:pt x="206" y="251"/>
                  </a:cubicBezTo>
                  <a:cubicBezTo>
                    <a:pt x="206" y="251"/>
                    <a:pt x="206" y="251"/>
                    <a:pt x="216" y="257"/>
                  </a:cubicBezTo>
                  <a:cubicBezTo>
                    <a:pt x="216" y="257"/>
                    <a:pt x="216" y="257"/>
                    <a:pt x="179" y="278"/>
                  </a:cubicBezTo>
                  <a:cubicBezTo>
                    <a:pt x="178" y="279"/>
                    <a:pt x="176" y="279"/>
                    <a:pt x="175" y="279"/>
                  </a:cubicBezTo>
                  <a:cubicBezTo>
                    <a:pt x="173" y="279"/>
                    <a:pt x="172" y="279"/>
                    <a:pt x="171" y="278"/>
                  </a:cubicBezTo>
                  <a:cubicBezTo>
                    <a:pt x="169" y="277"/>
                    <a:pt x="168" y="275"/>
                    <a:pt x="167" y="273"/>
                  </a:cubicBezTo>
                  <a:cubicBezTo>
                    <a:pt x="167" y="273"/>
                    <a:pt x="167" y="273"/>
                    <a:pt x="167" y="210"/>
                  </a:cubicBezTo>
                  <a:close/>
                  <a:moveTo>
                    <a:pt x="0" y="103"/>
                  </a:moveTo>
                  <a:cubicBezTo>
                    <a:pt x="0" y="103"/>
                    <a:pt x="0" y="103"/>
                    <a:pt x="0" y="103"/>
                  </a:cubicBezTo>
                  <a:cubicBezTo>
                    <a:pt x="165" y="200"/>
                    <a:pt x="165" y="200"/>
                    <a:pt x="165" y="200"/>
                  </a:cubicBezTo>
                  <a:cubicBezTo>
                    <a:pt x="162" y="202"/>
                    <a:pt x="159" y="206"/>
                    <a:pt x="159" y="210"/>
                  </a:cubicBezTo>
                  <a:cubicBezTo>
                    <a:pt x="159" y="210"/>
                    <a:pt x="159" y="210"/>
                    <a:pt x="159" y="255"/>
                  </a:cubicBezTo>
                  <a:cubicBezTo>
                    <a:pt x="159" y="255"/>
                    <a:pt x="159" y="255"/>
                    <a:pt x="5" y="167"/>
                  </a:cubicBezTo>
                  <a:cubicBezTo>
                    <a:pt x="2" y="165"/>
                    <a:pt x="0" y="161"/>
                    <a:pt x="0" y="157"/>
                  </a:cubicBezTo>
                  <a:cubicBezTo>
                    <a:pt x="0" y="157"/>
                    <a:pt x="0" y="157"/>
                    <a:pt x="0" y="105"/>
                  </a:cubicBezTo>
                  <a:cubicBezTo>
                    <a:pt x="0" y="104"/>
                    <a:pt x="0" y="104"/>
                    <a:pt x="0" y="103"/>
                  </a:cubicBezTo>
                  <a:close/>
                  <a:moveTo>
                    <a:pt x="252" y="208"/>
                  </a:moveTo>
                  <a:cubicBezTo>
                    <a:pt x="250" y="208"/>
                    <a:pt x="248" y="206"/>
                    <a:pt x="248" y="204"/>
                  </a:cubicBezTo>
                  <a:cubicBezTo>
                    <a:pt x="248" y="204"/>
                    <a:pt x="248" y="204"/>
                    <a:pt x="248" y="199"/>
                  </a:cubicBezTo>
                  <a:cubicBezTo>
                    <a:pt x="248" y="197"/>
                    <a:pt x="250" y="194"/>
                    <a:pt x="252" y="193"/>
                  </a:cubicBezTo>
                  <a:cubicBezTo>
                    <a:pt x="252" y="193"/>
                    <a:pt x="252" y="193"/>
                    <a:pt x="299" y="166"/>
                  </a:cubicBezTo>
                  <a:cubicBezTo>
                    <a:pt x="302" y="164"/>
                    <a:pt x="304" y="166"/>
                    <a:pt x="304" y="169"/>
                  </a:cubicBezTo>
                  <a:cubicBezTo>
                    <a:pt x="304" y="169"/>
                    <a:pt x="304" y="169"/>
                    <a:pt x="304" y="174"/>
                  </a:cubicBezTo>
                  <a:cubicBezTo>
                    <a:pt x="304" y="177"/>
                    <a:pt x="303" y="179"/>
                    <a:pt x="301" y="181"/>
                  </a:cubicBezTo>
                  <a:cubicBezTo>
                    <a:pt x="301" y="181"/>
                    <a:pt x="301" y="181"/>
                    <a:pt x="254" y="207"/>
                  </a:cubicBezTo>
                  <a:cubicBezTo>
                    <a:pt x="253" y="207"/>
                    <a:pt x="252" y="208"/>
                    <a:pt x="252" y="208"/>
                  </a:cubicBezTo>
                  <a:close/>
                  <a:moveTo>
                    <a:pt x="208" y="242"/>
                  </a:moveTo>
                  <a:cubicBezTo>
                    <a:pt x="209" y="240"/>
                    <a:pt x="212" y="240"/>
                    <a:pt x="214" y="241"/>
                  </a:cubicBezTo>
                  <a:cubicBezTo>
                    <a:pt x="214" y="241"/>
                    <a:pt x="214" y="241"/>
                    <a:pt x="220" y="245"/>
                  </a:cubicBezTo>
                  <a:cubicBezTo>
                    <a:pt x="220" y="245"/>
                    <a:pt x="220" y="245"/>
                    <a:pt x="220" y="220"/>
                  </a:cubicBezTo>
                  <a:cubicBezTo>
                    <a:pt x="220" y="220"/>
                    <a:pt x="220" y="220"/>
                    <a:pt x="209" y="213"/>
                  </a:cubicBezTo>
                  <a:cubicBezTo>
                    <a:pt x="207" y="212"/>
                    <a:pt x="207" y="209"/>
                    <a:pt x="208" y="207"/>
                  </a:cubicBezTo>
                  <a:cubicBezTo>
                    <a:pt x="208" y="207"/>
                    <a:pt x="208" y="207"/>
                    <a:pt x="208" y="207"/>
                  </a:cubicBezTo>
                  <a:cubicBezTo>
                    <a:pt x="209" y="206"/>
                    <a:pt x="212" y="205"/>
                    <a:pt x="214" y="206"/>
                  </a:cubicBezTo>
                  <a:cubicBezTo>
                    <a:pt x="214" y="206"/>
                    <a:pt x="214" y="206"/>
                    <a:pt x="228" y="214"/>
                  </a:cubicBezTo>
                  <a:cubicBezTo>
                    <a:pt x="230" y="215"/>
                    <a:pt x="230" y="218"/>
                    <a:pt x="230" y="218"/>
                  </a:cubicBezTo>
                  <a:cubicBezTo>
                    <a:pt x="230" y="218"/>
                    <a:pt x="230" y="218"/>
                    <a:pt x="230" y="251"/>
                  </a:cubicBezTo>
                  <a:cubicBezTo>
                    <a:pt x="230" y="251"/>
                    <a:pt x="230" y="254"/>
                    <a:pt x="229" y="255"/>
                  </a:cubicBezTo>
                  <a:cubicBezTo>
                    <a:pt x="228" y="255"/>
                    <a:pt x="225" y="257"/>
                    <a:pt x="223" y="256"/>
                  </a:cubicBezTo>
                  <a:cubicBezTo>
                    <a:pt x="223" y="256"/>
                    <a:pt x="223" y="256"/>
                    <a:pt x="209" y="248"/>
                  </a:cubicBezTo>
                  <a:cubicBezTo>
                    <a:pt x="207" y="246"/>
                    <a:pt x="206" y="244"/>
                    <a:pt x="208" y="242"/>
                  </a:cubicBezTo>
                  <a:close/>
                  <a:moveTo>
                    <a:pt x="332" y="172"/>
                  </a:moveTo>
                  <a:cubicBezTo>
                    <a:pt x="333" y="170"/>
                    <a:pt x="337" y="170"/>
                    <a:pt x="339" y="171"/>
                  </a:cubicBezTo>
                  <a:cubicBezTo>
                    <a:pt x="339" y="171"/>
                    <a:pt x="339" y="171"/>
                    <a:pt x="344" y="174"/>
                  </a:cubicBezTo>
                  <a:cubicBezTo>
                    <a:pt x="344" y="174"/>
                    <a:pt x="344" y="174"/>
                    <a:pt x="344" y="149"/>
                  </a:cubicBezTo>
                  <a:cubicBezTo>
                    <a:pt x="344" y="149"/>
                    <a:pt x="344" y="149"/>
                    <a:pt x="333" y="143"/>
                  </a:cubicBezTo>
                  <a:cubicBezTo>
                    <a:pt x="331" y="142"/>
                    <a:pt x="331" y="139"/>
                    <a:pt x="332" y="137"/>
                  </a:cubicBezTo>
                  <a:cubicBezTo>
                    <a:pt x="332" y="137"/>
                    <a:pt x="332" y="137"/>
                    <a:pt x="332" y="137"/>
                  </a:cubicBezTo>
                  <a:cubicBezTo>
                    <a:pt x="333" y="136"/>
                    <a:pt x="337" y="135"/>
                    <a:pt x="339" y="136"/>
                  </a:cubicBezTo>
                  <a:cubicBezTo>
                    <a:pt x="339" y="136"/>
                    <a:pt x="339" y="136"/>
                    <a:pt x="352" y="144"/>
                  </a:cubicBezTo>
                  <a:cubicBezTo>
                    <a:pt x="354" y="145"/>
                    <a:pt x="355" y="148"/>
                    <a:pt x="355" y="148"/>
                  </a:cubicBezTo>
                  <a:cubicBezTo>
                    <a:pt x="355" y="148"/>
                    <a:pt x="355" y="148"/>
                    <a:pt x="355" y="181"/>
                  </a:cubicBezTo>
                  <a:cubicBezTo>
                    <a:pt x="355" y="181"/>
                    <a:pt x="354" y="183"/>
                    <a:pt x="353" y="184"/>
                  </a:cubicBezTo>
                  <a:cubicBezTo>
                    <a:pt x="352" y="185"/>
                    <a:pt x="349" y="187"/>
                    <a:pt x="347" y="185"/>
                  </a:cubicBezTo>
                  <a:cubicBezTo>
                    <a:pt x="347" y="185"/>
                    <a:pt x="347" y="185"/>
                    <a:pt x="333" y="177"/>
                  </a:cubicBezTo>
                  <a:cubicBezTo>
                    <a:pt x="331" y="176"/>
                    <a:pt x="331" y="174"/>
                    <a:pt x="332" y="172"/>
                  </a:cubicBezTo>
                  <a:close/>
                </a:path>
              </a:pathLst>
            </a:custGeom>
            <a:solidFill>
              <a:srgbClr val="A4A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endParaRPr lang="en-US" dirty="0">
                <a:solidFill>
                  <a:srgbClr val="494949"/>
                </a:solidFill>
                <a:latin typeface="Segoe UI"/>
              </a:endParaRPr>
            </a:p>
          </p:txBody>
        </p:sp>
      </p:grpSp>
      <p:grpSp>
        <p:nvGrpSpPr>
          <p:cNvPr id="178" name="Group 4"/>
          <p:cNvGrpSpPr>
            <a:grpSpLocks noChangeAspect="1"/>
          </p:cNvGrpSpPr>
          <p:nvPr/>
        </p:nvGrpSpPr>
        <p:grpSpPr bwMode="auto">
          <a:xfrm>
            <a:off x="8509939" y="2576313"/>
            <a:ext cx="1365229" cy="1036622"/>
            <a:chOff x="6383" y="2886"/>
            <a:chExt cx="860" cy="653"/>
          </a:xfrm>
        </p:grpSpPr>
        <p:sp>
          <p:nvSpPr>
            <p:cNvPr id="179" name="Freeform 5"/>
            <p:cNvSpPr>
              <a:spLocks noEditPoints="1"/>
            </p:cNvSpPr>
            <p:nvPr/>
          </p:nvSpPr>
          <p:spPr bwMode="auto">
            <a:xfrm>
              <a:off x="6383" y="2886"/>
              <a:ext cx="860" cy="653"/>
            </a:xfrm>
            <a:custGeom>
              <a:avLst/>
              <a:gdLst>
                <a:gd name="T0" fmla="*/ 390 w 400"/>
                <a:gd name="T1" fmla="*/ 99 h 303"/>
                <a:gd name="T2" fmla="*/ 380 w 400"/>
                <a:gd name="T3" fmla="*/ 97 h 303"/>
                <a:gd name="T4" fmla="*/ 368 w 400"/>
                <a:gd name="T5" fmla="*/ 101 h 303"/>
                <a:gd name="T6" fmla="*/ 365 w 400"/>
                <a:gd name="T7" fmla="*/ 102 h 303"/>
                <a:gd name="T8" fmla="*/ 197 w 400"/>
                <a:gd name="T9" fmla="*/ 3 h 303"/>
                <a:gd name="T10" fmla="*/ 173 w 400"/>
                <a:gd name="T11" fmla="*/ 3 h 303"/>
                <a:gd name="T12" fmla="*/ 12 w 400"/>
                <a:gd name="T13" fmla="*/ 97 h 303"/>
                <a:gd name="T14" fmla="*/ 11 w 400"/>
                <a:gd name="T15" fmla="*/ 97 h 303"/>
                <a:gd name="T16" fmla="*/ 4 w 400"/>
                <a:gd name="T17" fmla="*/ 103 h 303"/>
                <a:gd name="T18" fmla="*/ 0 w 400"/>
                <a:gd name="T19" fmla="*/ 107 h 303"/>
                <a:gd name="T20" fmla="*/ 0 w 400"/>
                <a:gd name="T21" fmla="*/ 113 h 303"/>
                <a:gd name="T22" fmla="*/ 0 w 400"/>
                <a:gd name="T23" fmla="*/ 125 h 303"/>
                <a:gd name="T24" fmla="*/ 12 w 400"/>
                <a:gd name="T25" fmla="*/ 190 h 303"/>
                <a:gd name="T26" fmla="*/ 168 w 400"/>
                <a:gd name="T27" fmla="*/ 278 h 303"/>
                <a:gd name="T28" fmla="*/ 168 w 400"/>
                <a:gd name="T29" fmla="*/ 286 h 303"/>
                <a:gd name="T30" fmla="*/ 177 w 400"/>
                <a:gd name="T31" fmla="*/ 301 h 303"/>
                <a:gd name="T32" fmla="*/ 178 w 400"/>
                <a:gd name="T33" fmla="*/ 301 h 303"/>
                <a:gd name="T34" fmla="*/ 198 w 400"/>
                <a:gd name="T35" fmla="*/ 301 h 303"/>
                <a:gd name="T36" fmla="*/ 238 w 400"/>
                <a:gd name="T37" fmla="*/ 280 h 303"/>
                <a:gd name="T38" fmla="*/ 254 w 400"/>
                <a:gd name="T39" fmla="*/ 269 h 303"/>
                <a:gd name="T40" fmla="*/ 362 w 400"/>
                <a:gd name="T41" fmla="*/ 210 h 303"/>
                <a:gd name="T42" fmla="*/ 379 w 400"/>
                <a:gd name="T43" fmla="*/ 198 h 303"/>
                <a:gd name="T44" fmla="*/ 389 w 400"/>
                <a:gd name="T45" fmla="*/ 193 h 303"/>
                <a:gd name="T46" fmla="*/ 395 w 400"/>
                <a:gd name="T47" fmla="*/ 188 h 303"/>
                <a:gd name="T48" fmla="*/ 399 w 400"/>
                <a:gd name="T49" fmla="*/ 181 h 303"/>
                <a:gd name="T50" fmla="*/ 400 w 400"/>
                <a:gd name="T51" fmla="*/ 175 h 303"/>
                <a:gd name="T52" fmla="*/ 400 w 400"/>
                <a:gd name="T53" fmla="*/ 117 h 303"/>
                <a:gd name="T54" fmla="*/ 16 w 400"/>
                <a:gd name="T55" fmla="*/ 108 h 303"/>
                <a:gd name="T56" fmla="*/ 16 w 400"/>
                <a:gd name="T57" fmla="*/ 108 h 303"/>
                <a:gd name="T58" fmla="*/ 18 w 400"/>
                <a:gd name="T59" fmla="*/ 179 h 303"/>
                <a:gd name="T60" fmla="*/ 172 w 400"/>
                <a:gd name="T61" fmla="*/ 222 h 303"/>
                <a:gd name="T62" fmla="*/ 173 w 400"/>
                <a:gd name="T63" fmla="*/ 219 h 303"/>
                <a:gd name="T64" fmla="*/ 220 w 400"/>
                <a:gd name="T65" fmla="*/ 264 h 303"/>
                <a:gd name="T66" fmla="*/ 220 w 400"/>
                <a:gd name="T67" fmla="*/ 264 h 303"/>
                <a:gd name="T68" fmla="*/ 220 w 400"/>
                <a:gd name="T69" fmla="*/ 264 h 303"/>
                <a:gd name="T70" fmla="*/ 238 w 400"/>
                <a:gd name="T71" fmla="*/ 268 h 303"/>
                <a:gd name="T72" fmla="*/ 238 w 400"/>
                <a:gd name="T73" fmla="*/ 268 h 303"/>
                <a:gd name="T74" fmla="*/ 266 w 400"/>
                <a:gd name="T75" fmla="*/ 248 h 303"/>
                <a:gd name="T76" fmla="*/ 266 w 400"/>
                <a:gd name="T77" fmla="*/ 248 h 303"/>
                <a:gd name="T78" fmla="*/ 301 w 400"/>
                <a:gd name="T79" fmla="*/ 152 h 303"/>
                <a:gd name="T80" fmla="*/ 301 w 400"/>
                <a:gd name="T81" fmla="*/ 152 h 303"/>
                <a:gd name="T82" fmla="*/ 301 w 400"/>
                <a:gd name="T83" fmla="*/ 152 h 303"/>
                <a:gd name="T84" fmla="*/ 350 w 400"/>
                <a:gd name="T85" fmla="*/ 147 h 303"/>
                <a:gd name="T86" fmla="*/ 349 w 400"/>
                <a:gd name="T87" fmla="*/ 148 h 303"/>
                <a:gd name="T88" fmla="*/ 362 w 400"/>
                <a:gd name="T89" fmla="*/ 198 h 303"/>
                <a:gd name="T90" fmla="*/ 362 w 400"/>
                <a:gd name="T91" fmla="*/ 198 h 303"/>
                <a:gd name="T92" fmla="*/ 366 w 400"/>
                <a:gd name="T93" fmla="*/ 116 h 303"/>
                <a:gd name="T94" fmla="*/ 366 w 400"/>
                <a:gd name="T95" fmla="*/ 115 h 303"/>
                <a:gd name="T96" fmla="*/ 375 w 400"/>
                <a:gd name="T97" fmla="*/ 171 h 303"/>
                <a:gd name="T98" fmla="*/ 375 w 400"/>
                <a:gd name="T99" fmla="*/ 171 h 303"/>
                <a:gd name="T100" fmla="*/ 380 w 400"/>
                <a:gd name="T101" fmla="*/ 109 h 303"/>
                <a:gd name="T102" fmla="*/ 380 w 400"/>
                <a:gd name="T103" fmla="*/ 10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0" h="303">
                  <a:moveTo>
                    <a:pt x="391" y="99"/>
                  </a:moveTo>
                  <a:cubicBezTo>
                    <a:pt x="390" y="99"/>
                    <a:pt x="390" y="99"/>
                    <a:pt x="390" y="99"/>
                  </a:cubicBezTo>
                  <a:cubicBezTo>
                    <a:pt x="390" y="99"/>
                    <a:pt x="390" y="99"/>
                    <a:pt x="390" y="99"/>
                  </a:cubicBezTo>
                  <a:cubicBezTo>
                    <a:pt x="387" y="97"/>
                    <a:pt x="384" y="97"/>
                    <a:pt x="380" y="97"/>
                  </a:cubicBezTo>
                  <a:cubicBezTo>
                    <a:pt x="377" y="97"/>
                    <a:pt x="373" y="98"/>
                    <a:pt x="370" y="99"/>
                  </a:cubicBezTo>
                  <a:cubicBezTo>
                    <a:pt x="368" y="101"/>
                    <a:pt x="368" y="101"/>
                    <a:pt x="368" y="101"/>
                  </a:cubicBezTo>
                  <a:cubicBezTo>
                    <a:pt x="367" y="101"/>
                    <a:pt x="367" y="101"/>
                    <a:pt x="367" y="101"/>
                  </a:cubicBezTo>
                  <a:cubicBezTo>
                    <a:pt x="365" y="102"/>
                    <a:pt x="365" y="102"/>
                    <a:pt x="365" y="102"/>
                  </a:cubicBezTo>
                  <a:cubicBezTo>
                    <a:pt x="364" y="101"/>
                    <a:pt x="364" y="101"/>
                    <a:pt x="364" y="101"/>
                  </a:cubicBezTo>
                  <a:cubicBezTo>
                    <a:pt x="197" y="3"/>
                    <a:pt x="197" y="3"/>
                    <a:pt x="197" y="3"/>
                  </a:cubicBezTo>
                  <a:cubicBezTo>
                    <a:pt x="193" y="1"/>
                    <a:pt x="189" y="0"/>
                    <a:pt x="185" y="0"/>
                  </a:cubicBezTo>
                  <a:cubicBezTo>
                    <a:pt x="180" y="0"/>
                    <a:pt x="176" y="1"/>
                    <a:pt x="173" y="3"/>
                  </a:cubicBezTo>
                  <a:cubicBezTo>
                    <a:pt x="12" y="96"/>
                    <a:pt x="12" y="96"/>
                    <a:pt x="12" y="96"/>
                  </a:cubicBezTo>
                  <a:cubicBezTo>
                    <a:pt x="12" y="97"/>
                    <a:pt x="12" y="97"/>
                    <a:pt x="12" y="97"/>
                  </a:cubicBezTo>
                  <a:cubicBezTo>
                    <a:pt x="11" y="97"/>
                    <a:pt x="11" y="97"/>
                    <a:pt x="11" y="97"/>
                  </a:cubicBezTo>
                  <a:cubicBezTo>
                    <a:pt x="11" y="97"/>
                    <a:pt x="11" y="97"/>
                    <a:pt x="11" y="97"/>
                  </a:cubicBezTo>
                  <a:cubicBezTo>
                    <a:pt x="11" y="97"/>
                    <a:pt x="11" y="97"/>
                    <a:pt x="11" y="97"/>
                  </a:cubicBezTo>
                  <a:cubicBezTo>
                    <a:pt x="4" y="103"/>
                    <a:pt x="4" y="103"/>
                    <a:pt x="4" y="103"/>
                  </a:cubicBezTo>
                  <a:cubicBezTo>
                    <a:pt x="3" y="104"/>
                    <a:pt x="3" y="104"/>
                    <a:pt x="3" y="104"/>
                  </a:cubicBezTo>
                  <a:cubicBezTo>
                    <a:pt x="0" y="107"/>
                    <a:pt x="0" y="107"/>
                    <a:pt x="0" y="107"/>
                  </a:cubicBezTo>
                  <a:cubicBezTo>
                    <a:pt x="0" y="112"/>
                    <a:pt x="0" y="112"/>
                    <a:pt x="0" y="112"/>
                  </a:cubicBezTo>
                  <a:cubicBezTo>
                    <a:pt x="0" y="113"/>
                    <a:pt x="0" y="113"/>
                    <a:pt x="0" y="113"/>
                  </a:cubicBezTo>
                  <a:cubicBezTo>
                    <a:pt x="0" y="114"/>
                    <a:pt x="0" y="116"/>
                    <a:pt x="0" y="117"/>
                  </a:cubicBezTo>
                  <a:cubicBezTo>
                    <a:pt x="0" y="125"/>
                    <a:pt x="0" y="125"/>
                    <a:pt x="0" y="125"/>
                  </a:cubicBezTo>
                  <a:cubicBezTo>
                    <a:pt x="0" y="169"/>
                    <a:pt x="0" y="169"/>
                    <a:pt x="0" y="169"/>
                  </a:cubicBezTo>
                  <a:cubicBezTo>
                    <a:pt x="0" y="177"/>
                    <a:pt x="5" y="186"/>
                    <a:pt x="12" y="190"/>
                  </a:cubicBezTo>
                  <a:cubicBezTo>
                    <a:pt x="166" y="277"/>
                    <a:pt x="166" y="277"/>
                    <a:pt x="166" y="277"/>
                  </a:cubicBezTo>
                  <a:cubicBezTo>
                    <a:pt x="168" y="278"/>
                    <a:pt x="168" y="278"/>
                    <a:pt x="168" y="278"/>
                  </a:cubicBezTo>
                  <a:cubicBezTo>
                    <a:pt x="168" y="285"/>
                    <a:pt x="168" y="285"/>
                    <a:pt x="168" y="285"/>
                  </a:cubicBezTo>
                  <a:cubicBezTo>
                    <a:pt x="168" y="286"/>
                    <a:pt x="168" y="286"/>
                    <a:pt x="168" y="286"/>
                  </a:cubicBezTo>
                  <a:cubicBezTo>
                    <a:pt x="168" y="287"/>
                    <a:pt x="168" y="287"/>
                    <a:pt x="168" y="287"/>
                  </a:cubicBezTo>
                  <a:cubicBezTo>
                    <a:pt x="169" y="293"/>
                    <a:pt x="173" y="298"/>
                    <a:pt x="177" y="301"/>
                  </a:cubicBezTo>
                  <a:cubicBezTo>
                    <a:pt x="178" y="301"/>
                    <a:pt x="178" y="301"/>
                    <a:pt x="178" y="301"/>
                  </a:cubicBezTo>
                  <a:cubicBezTo>
                    <a:pt x="178" y="301"/>
                    <a:pt x="178" y="301"/>
                    <a:pt x="178" y="301"/>
                  </a:cubicBezTo>
                  <a:cubicBezTo>
                    <a:pt x="181" y="303"/>
                    <a:pt x="184" y="303"/>
                    <a:pt x="188" y="303"/>
                  </a:cubicBezTo>
                  <a:cubicBezTo>
                    <a:pt x="192" y="303"/>
                    <a:pt x="195" y="303"/>
                    <a:pt x="198" y="301"/>
                  </a:cubicBezTo>
                  <a:cubicBezTo>
                    <a:pt x="235" y="280"/>
                    <a:pt x="235" y="280"/>
                    <a:pt x="235" y="280"/>
                  </a:cubicBezTo>
                  <a:cubicBezTo>
                    <a:pt x="236" y="280"/>
                    <a:pt x="237" y="280"/>
                    <a:pt x="238" y="280"/>
                  </a:cubicBezTo>
                  <a:cubicBezTo>
                    <a:pt x="242" y="280"/>
                    <a:pt x="247" y="278"/>
                    <a:pt x="251" y="275"/>
                  </a:cubicBezTo>
                  <a:cubicBezTo>
                    <a:pt x="252" y="273"/>
                    <a:pt x="254" y="271"/>
                    <a:pt x="254" y="269"/>
                  </a:cubicBezTo>
                  <a:cubicBezTo>
                    <a:pt x="359" y="210"/>
                    <a:pt x="359" y="210"/>
                    <a:pt x="359" y="210"/>
                  </a:cubicBezTo>
                  <a:cubicBezTo>
                    <a:pt x="360" y="210"/>
                    <a:pt x="361" y="210"/>
                    <a:pt x="362" y="210"/>
                  </a:cubicBezTo>
                  <a:cubicBezTo>
                    <a:pt x="367" y="210"/>
                    <a:pt x="372" y="208"/>
                    <a:pt x="375" y="205"/>
                  </a:cubicBezTo>
                  <a:cubicBezTo>
                    <a:pt x="377" y="203"/>
                    <a:pt x="378" y="201"/>
                    <a:pt x="379" y="198"/>
                  </a:cubicBezTo>
                  <a:cubicBezTo>
                    <a:pt x="388" y="193"/>
                    <a:pt x="388" y="193"/>
                    <a:pt x="388" y="193"/>
                  </a:cubicBezTo>
                  <a:cubicBezTo>
                    <a:pt x="389" y="193"/>
                    <a:pt x="389" y="193"/>
                    <a:pt x="389" y="193"/>
                  </a:cubicBezTo>
                  <a:cubicBezTo>
                    <a:pt x="389" y="192"/>
                    <a:pt x="389" y="192"/>
                    <a:pt x="389" y="192"/>
                  </a:cubicBezTo>
                  <a:cubicBezTo>
                    <a:pt x="395" y="188"/>
                    <a:pt x="395" y="188"/>
                    <a:pt x="395" y="188"/>
                  </a:cubicBezTo>
                  <a:cubicBezTo>
                    <a:pt x="398" y="185"/>
                    <a:pt x="398" y="185"/>
                    <a:pt x="398" y="185"/>
                  </a:cubicBezTo>
                  <a:cubicBezTo>
                    <a:pt x="399" y="181"/>
                    <a:pt x="399" y="181"/>
                    <a:pt x="399" y="181"/>
                  </a:cubicBezTo>
                  <a:cubicBezTo>
                    <a:pt x="400" y="177"/>
                    <a:pt x="400" y="177"/>
                    <a:pt x="400" y="177"/>
                  </a:cubicBezTo>
                  <a:cubicBezTo>
                    <a:pt x="400" y="175"/>
                    <a:pt x="400" y="175"/>
                    <a:pt x="400" y="175"/>
                  </a:cubicBezTo>
                  <a:cubicBezTo>
                    <a:pt x="400" y="174"/>
                    <a:pt x="400" y="174"/>
                    <a:pt x="400" y="174"/>
                  </a:cubicBezTo>
                  <a:cubicBezTo>
                    <a:pt x="400" y="117"/>
                    <a:pt x="400" y="117"/>
                    <a:pt x="400" y="117"/>
                  </a:cubicBezTo>
                  <a:cubicBezTo>
                    <a:pt x="400" y="110"/>
                    <a:pt x="397" y="103"/>
                    <a:pt x="391" y="99"/>
                  </a:cubicBezTo>
                  <a:close/>
                  <a:moveTo>
                    <a:pt x="16" y="108"/>
                  </a:moveTo>
                  <a:cubicBezTo>
                    <a:pt x="17" y="108"/>
                    <a:pt x="17" y="107"/>
                    <a:pt x="17" y="107"/>
                  </a:cubicBezTo>
                  <a:cubicBezTo>
                    <a:pt x="17" y="107"/>
                    <a:pt x="17" y="108"/>
                    <a:pt x="16" y="108"/>
                  </a:cubicBezTo>
                  <a:close/>
                  <a:moveTo>
                    <a:pt x="12" y="171"/>
                  </a:moveTo>
                  <a:cubicBezTo>
                    <a:pt x="13" y="174"/>
                    <a:pt x="15" y="177"/>
                    <a:pt x="18" y="179"/>
                  </a:cubicBezTo>
                  <a:cubicBezTo>
                    <a:pt x="15" y="177"/>
                    <a:pt x="13" y="174"/>
                    <a:pt x="12" y="171"/>
                  </a:cubicBezTo>
                  <a:close/>
                  <a:moveTo>
                    <a:pt x="172" y="222"/>
                  </a:moveTo>
                  <a:cubicBezTo>
                    <a:pt x="172" y="222"/>
                    <a:pt x="172" y="222"/>
                    <a:pt x="172" y="222"/>
                  </a:cubicBezTo>
                  <a:cubicBezTo>
                    <a:pt x="172" y="221"/>
                    <a:pt x="172" y="220"/>
                    <a:pt x="173" y="219"/>
                  </a:cubicBezTo>
                  <a:cubicBezTo>
                    <a:pt x="172" y="220"/>
                    <a:pt x="172" y="221"/>
                    <a:pt x="172" y="222"/>
                  </a:cubicBezTo>
                  <a:close/>
                  <a:moveTo>
                    <a:pt x="220" y="264"/>
                  </a:moveTo>
                  <a:cubicBezTo>
                    <a:pt x="219" y="264"/>
                    <a:pt x="218" y="263"/>
                    <a:pt x="218" y="263"/>
                  </a:cubicBezTo>
                  <a:cubicBezTo>
                    <a:pt x="218" y="263"/>
                    <a:pt x="219" y="264"/>
                    <a:pt x="220" y="264"/>
                  </a:cubicBezTo>
                  <a:cubicBezTo>
                    <a:pt x="220" y="264"/>
                    <a:pt x="220" y="264"/>
                    <a:pt x="229" y="269"/>
                  </a:cubicBezTo>
                  <a:cubicBezTo>
                    <a:pt x="220" y="264"/>
                    <a:pt x="220" y="264"/>
                    <a:pt x="220" y="264"/>
                  </a:cubicBezTo>
                  <a:close/>
                  <a:moveTo>
                    <a:pt x="238" y="268"/>
                  </a:moveTo>
                  <a:cubicBezTo>
                    <a:pt x="238" y="268"/>
                    <a:pt x="238" y="268"/>
                    <a:pt x="238" y="268"/>
                  </a:cubicBezTo>
                  <a:cubicBezTo>
                    <a:pt x="238" y="268"/>
                    <a:pt x="238" y="268"/>
                    <a:pt x="238" y="268"/>
                  </a:cubicBezTo>
                  <a:cubicBezTo>
                    <a:pt x="238" y="268"/>
                    <a:pt x="238" y="268"/>
                    <a:pt x="238" y="268"/>
                  </a:cubicBezTo>
                  <a:close/>
                  <a:moveTo>
                    <a:pt x="266" y="248"/>
                  </a:moveTo>
                  <a:cubicBezTo>
                    <a:pt x="266" y="248"/>
                    <a:pt x="266" y="248"/>
                    <a:pt x="266" y="248"/>
                  </a:cubicBezTo>
                  <a:cubicBezTo>
                    <a:pt x="271" y="246"/>
                    <a:pt x="275" y="244"/>
                    <a:pt x="278" y="241"/>
                  </a:cubicBezTo>
                  <a:cubicBezTo>
                    <a:pt x="275" y="244"/>
                    <a:pt x="271" y="246"/>
                    <a:pt x="266" y="248"/>
                  </a:cubicBezTo>
                  <a:close/>
                  <a:moveTo>
                    <a:pt x="301" y="152"/>
                  </a:moveTo>
                  <a:cubicBezTo>
                    <a:pt x="301" y="152"/>
                    <a:pt x="301" y="152"/>
                    <a:pt x="301" y="152"/>
                  </a:cubicBezTo>
                  <a:cubicBezTo>
                    <a:pt x="273" y="167"/>
                    <a:pt x="252" y="179"/>
                    <a:pt x="236" y="188"/>
                  </a:cubicBezTo>
                  <a:cubicBezTo>
                    <a:pt x="252" y="179"/>
                    <a:pt x="273" y="167"/>
                    <a:pt x="301" y="152"/>
                  </a:cubicBezTo>
                  <a:cubicBezTo>
                    <a:pt x="315" y="144"/>
                    <a:pt x="331" y="135"/>
                    <a:pt x="349" y="125"/>
                  </a:cubicBezTo>
                  <a:cubicBezTo>
                    <a:pt x="331" y="135"/>
                    <a:pt x="315" y="144"/>
                    <a:pt x="301" y="152"/>
                  </a:cubicBezTo>
                  <a:close/>
                  <a:moveTo>
                    <a:pt x="349" y="148"/>
                  </a:moveTo>
                  <a:cubicBezTo>
                    <a:pt x="349" y="148"/>
                    <a:pt x="349" y="147"/>
                    <a:pt x="350" y="147"/>
                  </a:cubicBezTo>
                  <a:cubicBezTo>
                    <a:pt x="350" y="147"/>
                    <a:pt x="350" y="148"/>
                    <a:pt x="350" y="148"/>
                  </a:cubicBezTo>
                  <a:cubicBezTo>
                    <a:pt x="350" y="147"/>
                    <a:pt x="349" y="147"/>
                    <a:pt x="349" y="148"/>
                  </a:cubicBezTo>
                  <a:close/>
                  <a:moveTo>
                    <a:pt x="362" y="198"/>
                  </a:moveTo>
                  <a:cubicBezTo>
                    <a:pt x="362" y="198"/>
                    <a:pt x="362" y="198"/>
                    <a:pt x="362" y="198"/>
                  </a:cubicBezTo>
                  <a:cubicBezTo>
                    <a:pt x="362" y="198"/>
                    <a:pt x="362" y="198"/>
                    <a:pt x="363" y="198"/>
                  </a:cubicBezTo>
                  <a:cubicBezTo>
                    <a:pt x="362" y="198"/>
                    <a:pt x="362" y="198"/>
                    <a:pt x="362" y="198"/>
                  </a:cubicBezTo>
                  <a:close/>
                  <a:moveTo>
                    <a:pt x="366" y="116"/>
                  </a:moveTo>
                  <a:cubicBezTo>
                    <a:pt x="366" y="116"/>
                    <a:pt x="366" y="116"/>
                    <a:pt x="366" y="116"/>
                  </a:cubicBezTo>
                  <a:cubicBezTo>
                    <a:pt x="366" y="116"/>
                    <a:pt x="366" y="116"/>
                    <a:pt x="366" y="116"/>
                  </a:cubicBezTo>
                  <a:cubicBezTo>
                    <a:pt x="366" y="116"/>
                    <a:pt x="366" y="116"/>
                    <a:pt x="366" y="115"/>
                  </a:cubicBezTo>
                  <a:cubicBezTo>
                    <a:pt x="366" y="116"/>
                    <a:pt x="366" y="116"/>
                    <a:pt x="366" y="116"/>
                  </a:cubicBezTo>
                  <a:close/>
                  <a:moveTo>
                    <a:pt x="375" y="171"/>
                  </a:moveTo>
                  <a:cubicBezTo>
                    <a:pt x="375" y="171"/>
                    <a:pt x="375" y="171"/>
                    <a:pt x="375" y="172"/>
                  </a:cubicBezTo>
                  <a:cubicBezTo>
                    <a:pt x="375" y="171"/>
                    <a:pt x="375" y="171"/>
                    <a:pt x="375" y="171"/>
                  </a:cubicBezTo>
                  <a:close/>
                  <a:moveTo>
                    <a:pt x="380" y="109"/>
                  </a:moveTo>
                  <a:cubicBezTo>
                    <a:pt x="380" y="109"/>
                    <a:pt x="380" y="109"/>
                    <a:pt x="380" y="109"/>
                  </a:cubicBezTo>
                  <a:cubicBezTo>
                    <a:pt x="381" y="109"/>
                    <a:pt x="381" y="109"/>
                    <a:pt x="382" y="109"/>
                  </a:cubicBezTo>
                  <a:cubicBezTo>
                    <a:pt x="381" y="109"/>
                    <a:pt x="381" y="109"/>
                    <a:pt x="380"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endParaRPr lang="en-US" dirty="0">
                <a:solidFill>
                  <a:srgbClr val="494949"/>
                </a:solidFill>
                <a:latin typeface="Segoe UI"/>
              </a:endParaRPr>
            </a:p>
          </p:txBody>
        </p:sp>
        <p:sp>
          <p:nvSpPr>
            <p:cNvPr id="180" name="Freeform 6"/>
            <p:cNvSpPr>
              <a:spLocks noEditPoints="1"/>
            </p:cNvSpPr>
            <p:nvPr/>
          </p:nvSpPr>
          <p:spPr bwMode="auto">
            <a:xfrm>
              <a:off x="6411" y="2912"/>
              <a:ext cx="806" cy="601"/>
            </a:xfrm>
            <a:custGeom>
              <a:avLst/>
              <a:gdLst>
                <a:gd name="T0" fmla="*/ 173 w 375"/>
                <a:gd name="T1" fmla="*/ 196 h 279"/>
                <a:gd name="T2" fmla="*/ 178 w 375"/>
                <a:gd name="T3" fmla="*/ 2 h 279"/>
                <a:gd name="T4" fmla="*/ 166 w 375"/>
                <a:gd name="T5" fmla="*/ 2 h 279"/>
                <a:gd name="T6" fmla="*/ 4 w 375"/>
                <a:gd name="T7" fmla="*/ 96 h 279"/>
                <a:gd name="T8" fmla="*/ 328 w 375"/>
                <a:gd name="T9" fmla="*/ 179 h 279"/>
                <a:gd name="T10" fmla="*/ 340 w 375"/>
                <a:gd name="T11" fmla="*/ 187 h 279"/>
                <a:gd name="T12" fmla="*/ 235 w 375"/>
                <a:gd name="T13" fmla="*/ 231 h 279"/>
                <a:gd name="T14" fmla="*/ 167 w 375"/>
                <a:gd name="T15" fmla="*/ 210 h 279"/>
                <a:gd name="T16" fmla="*/ 352 w 375"/>
                <a:gd name="T17" fmla="*/ 104 h 279"/>
                <a:gd name="T18" fmla="*/ 362 w 375"/>
                <a:gd name="T19" fmla="*/ 98 h 279"/>
                <a:gd name="T20" fmla="*/ 375 w 375"/>
                <a:gd name="T21" fmla="*/ 105 h 279"/>
                <a:gd name="T22" fmla="*/ 374 w 375"/>
                <a:gd name="T23" fmla="*/ 167 h 279"/>
                <a:gd name="T24" fmla="*/ 359 w 375"/>
                <a:gd name="T25" fmla="*/ 176 h 279"/>
                <a:gd name="T26" fmla="*/ 361 w 375"/>
                <a:gd name="T27" fmla="*/ 160 h 279"/>
                <a:gd name="T28" fmla="*/ 362 w 375"/>
                <a:gd name="T29" fmla="*/ 113 h 279"/>
                <a:gd name="T30" fmla="*/ 180 w 375"/>
                <a:gd name="T31" fmla="*/ 262 h 279"/>
                <a:gd name="T32" fmla="*/ 206 w 375"/>
                <a:gd name="T33" fmla="*/ 251 h 279"/>
                <a:gd name="T34" fmla="*/ 179 w 375"/>
                <a:gd name="T35" fmla="*/ 278 h 279"/>
                <a:gd name="T36" fmla="*/ 171 w 375"/>
                <a:gd name="T37" fmla="*/ 278 h 279"/>
                <a:gd name="T38" fmla="*/ 167 w 375"/>
                <a:gd name="T39" fmla="*/ 210 h 279"/>
                <a:gd name="T40" fmla="*/ 0 w 375"/>
                <a:gd name="T41" fmla="*/ 103 h 279"/>
                <a:gd name="T42" fmla="*/ 159 w 375"/>
                <a:gd name="T43" fmla="*/ 210 h 279"/>
                <a:gd name="T44" fmla="*/ 5 w 375"/>
                <a:gd name="T45" fmla="*/ 167 h 279"/>
                <a:gd name="T46" fmla="*/ 0 w 375"/>
                <a:gd name="T47" fmla="*/ 105 h 279"/>
                <a:gd name="T48" fmla="*/ 252 w 375"/>
                <a:gd name="T49" fmla="*/ 208 h 279"/>
                <a:gd name="T50" fmla="*/ 248 w 375"/>
                <a:gd name="T51" fmla="*/ 199 h 279"/>
                <a:gd name="T52" fmla="*/ 299 w 375"/>
                <a:gd name="T53" fmla="*/ 166 h 279"/>
                <a:gd name="T54" fmla="*/ 304 w 375"/>
                <a:gd name="T55" fmla="*/ 174 h 279"/>
                <a:gd name="T56" fmla="*/ 254 w 375"/>
                <a:gd name="T57" fmla="*/ 207 h 279"/>
                <a:gd name="T58" fmla="*/ 208 w 375"/>
                <a:gd name="T59" fmla="*/ 242 h 279"/>
                <a:gd name="T60" fmla="*/ 220 w 375"/>
                <a:gd name="T61" fmla="*/ 245 h 279"/>
                <a:gd name="T62" fmla="*/ 209 w 375"/>
                <a:gd name="T63" fmla="*/ 213 h 279"/>
                <a:gd name="T64" fmla="*/ 208 w 375"/>
                <a:gd name="T65" fmla="*/ 207 h 279"/>
                <a:gd name="T66" fmla="*/ 228 w 375"/>
                <a:gd name="T67" fmla="*/ 214 h 279"/>
                <a:gd name="T68" fmla="*/ 230 w 375"/>
                <a:gd name="T69" fmla="*/ 251 h 279"/>
                <a:gd name="T70" fmla="*/ 223 w 375"/>
                <a:gd name="T71" fmla="*/ 256 h 279"/>
                <a:gd name="T72" fmla="*/ 208 w 375"/>
                <a:gd name="T73" fmla="*/ 242 h 279"/>
                <a:gd name="T74" fmla="*/ 339 w 375"/>
                <a:gd name="T75" fmla="*/ 171 h 279"/>
                <a:gd name="T76" fmla="*/ 344 w 375"/>
                <a:gd name="T77" fmla="*/ 149 h 279"/>
                <a:gd name="T78" fmla="*/ 332 w 375"/>
                <a:gd name="T79" fmla="*/ 137 h 279"/>
                <a:gd name="T80" fmla="*/ 339 w 375"/>
                <a:gd name="T81" fmla="*/ 136 h 279"/>
                <a:gd name="T82" fmla="*/ 355 w 375"/>
                <a:gd name="T83" fmla="*/ 148 h 279"/>
                <a:gd name="T84" fmla="*/ 353 w 375"/>
                <a:gd name="T85" fmla="*/ 184 h 279"/>
                <a:gd name="T86" fmla="*/ 333 w 375"/>
                <a:gd name="T87" fmla="*/ 1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5" h="279">
                  <a:moveTo>
                    <a:pt x="173" y="196"/>
                  </a:moveTo>
                  <a:cubicBezTo>
                    <a:pt x="173" y="196"/>
                    <a:pt x="173" y="196"/>
                    <a:pt x="173" y="196"/>
                  </a:cubicBezTo>
                  <a:cubicBezTo>
                    <a:pt x="344" y="99"/>
                    <a:pt x="344" y="99"/>
                    <a:pt x="344" y="99"/>
                  </a:cubicBezTo>
                  <a:cubicBezTo>
                    <a:pt x="344" y="99"/>
                    <a:pt x="344" y="99"/>
                    <a:pt x="178" y="2"/>
                  </a:cubicBezTo>
                  <a:cubicBezTo>
                    <a:pt x="176" y="1"/>
                    <a:pt x="174" y="0"/>
                    <a:pt x="172" y="0"/>
                  </a:cubicBezTo>
                  <a:cubicBezTo>
                    <a:pt x="170" y="0"/>
                    <a:pt x="168" y="1"/>
                    <a:pt x="166" y="2"/>
                  </a:cubicBezTo>
                  <a:cubicBezTo>
                    <a:pt x="166" y="2"/>
                    <a:pt x="166" y="2"/>
                    <a:pt x="5" y="95"/>
                  </a:cubicBezTo>
                  <a:cubicBezTo>
                    <a:pt x="5" y="95"/>
                    <a:pt x="4" y="96"/>
                    <a:pt x="4" y="96"/>
                  </a:cubicBezTo>
                  <a:cubicBezTo>
                    <a:pt x="4" y="96"/>
                    <a:pt x="4" y="96"/>
                    <a:pt x="173" y="196"/>
                  </a:cubicBezTo>
                  <a:close/>
                  <a:moveTo>
                    <a:pt x="328" y="179"/>
                  </a:moveTo>
                  <a:cubicBezTo>
                    <a:pt x="329" y="180"/>
                    <a:pt x="330" y="181"/>
                    <a:pt x="331" y="181"/>
                  </a:cubicBezTo>
                  <a:cubicBezTo>
                    <a:pt x="331" y="181"/>
                    <a:pt x="331" y="181"/>
                    <a:pt x="340" y="187"/>
                  </a:cubicBezTo>
                  <a:cubicBezTo>
                    <a:pt x="340" y="187"/>
                    <a:pt x="340" y="187"/>
                    <a:pt x="235" y="246"/>
                  </a:cubicBezTo>
                  <a:cubicBezTo>
                    <a:pt x="235" y="246"/>
                    <a:pt x="235" y="246"/>
                    <a:pt x="235" y="231"/>
                  </a:cubicBezTo>
                  <a:cubicBezTo>
                    <a:pt x="235" y="231"/>
                    <a:pt x="235" y="231"/>
                    <a:pt x="328" y="179"/>
                  </a:cubicBezTo>
                  <a:close/>
                  <a:moveTo>
                    <a:pt x="167" y="210"/>
                  </a:moveTo>
                  <a:cubicBezTo>
                    <a:pt x="167" y="209"/>
                    <a:pt x="168" y="207"/>
                    <a:pt x="169" y="207"/>
                  </a:cubicBezTo>
                  <a:cubicBezTo>
                    <a:pt x="169" y="207"/>
                    <a:pt x="169" y="207"/>
                    <a:pt x="352" y="104"/>
                  </a:cubicBezTo>
                  <a:cubicBezTo>
                    <a:pt x="352" y="104"/>
                    <a:pt x="352" y="104"/>
                    <a:pt x="352" y="104"/>
                  </a:cubicBezTo>
                  <a:cubicBezTo>
                    <a:pt x="352" y="104"/>
                    <a:pt x="352" y="104"/>
                    <a:pt x="362" y="98"/>
                  </a:cubicBezTo>
                  <a:cubicBezTo>
                    <a:pt x="365" y="96"/>
                    <a:pt x="368" y="96"/>
                    <a:pt x="371" y="98"/>
                  </a:cubicBezTo>
                  <a:cubicBezTo>
                    <a:pt x="373" y="99"/>
                    <a:pt x="375" y="102"/>
                    <a:pt x="375" y="105"/>
                  </a:cubicBezTo>
                  <a:cubicBezTo>
                    <a:pt x="375" y="105"/>
                    <a:pt x="375" y="105"/>
                    <a:pt x="375" y="162"/>
                  </a:cubicBezTo>
                  <a:cubicBezTo>
                    <a:pt x="375" y="162"/>
                    <a:pt x="375" y="162"/>
                    <a:pt x="374" y="167"/>
                  </a:cubicBezTo>
                  <a:cubicBezTo>
                    <a:pt x="374" y="167"/>
                    <a:pt x="374" y="167"/>
                    <a:pt x="368" y="171"/>
                  </a:cubicBezTo>
                  <a:cubicBezTo>
                    <a:pt x="368" y="171"/>
                    <a:pt x="368" y="171"/>
                    <a:pt x="359" y="176"/>
                  </a:cubicBezTo>
                  <a:cubicBezTo>
                    <a:pt x="359" y="176"/>
                    <a:pt x="359" y="176"/>
                    <a:pt x="359" y="161"/>
                  </a:cubicBezTo>
                  <a:cubicBezTo>
                    <a:pt x="359" y="161"/>
                    <a:pt x="359" y="161"/>
                    <a:pt x="361" y="160"/>
                  </a:cubicBezTo>
                  <a:cubicBezTo>
                    <a:pt x="361" y="160"/>
                    <a:pt x="361" y="160"/>
                    <a:pt x="362" y="159"/>
                  </a:cubicBezTo>
                  <a:cubicBezTo>
                    <a:pt x="362" y="159"/>
                    <a:pt x="362" y="159"/>
                    <a:pt x="362" y="113"/>
                  </a:cubicBezTo>
                  <a:cubicBezTo>
                    <a:pt x="362" y="113"/>
                    <a:pt x="362" y="113"/>
                    <a:pt x="180" y="217"/>
                  </a:cubicBezTo>
                  <a:cubicBezTo>
                    <a:pt x="180" y="217"/>
                    <a:pt x="180" y="217"/>
                    <a:pt x="180" y="262"/>
                  </a:cubicBezTo>
                  <a:cubicBezTo>
                    <a:pt x="180" y="262"/>
                    <a:pt x="180" y="262"/>
                    <a:pt x="204" y="249"/>
                  </a:cubicBezTo>
                  <a:cubicBezTo>
                    <a:pt x="204" y="250"/>
                    <a:pt x="205" y="251"/>
                    <a:pt x="206" y="251"/>
                  </a:cubicBezTo>
                  <a:cubicBezTo>
                    <a:pt x="206" y="251"/>
                    <a:pt x="206" y="251"/>
                    <a:pt x="216" y="257"/>
                  </a:cubicBezTo>
                  <a:cubicBezTo>
                    <a:pt x="216" y="257"/>
                    <a:pt x="216" y="257"/>
                    <a:pt x="179" y="278"/>
                  </a:cubicBezTo>
                  <a:cubicBezTo>
                    <a:pt x="178" y="279"/>
                    <a:pt x="176" y="279"/>
                    <a:pt x="175" y="279"/>
                  </a:cubicBezTo>
                  <a:cubicBezTo>
                    <a:pt x="173" y="279"/>
                    <a:pt x="172" y="279"/>
                    <a:pt x="171" y="278"/>
                  </a:cubicBezTo>
                  <a:cubicBezTo>
                    <a:pt x="169" y="277"/>
                    <a:pt x="168" y="275"/>
                    <a:pt x="167" y="273"/>
                  </a:cubicBezTo>
                  <a:cubicBezTo>
                    <a:pt x="167" y="273"/>
                    <a:pt x="167" y="273"/>
                    <a:pt x="167" y="210"/>
                  </a:cubicBezTo>
                  <a:close/>
                  <a:moveTo>
                    <a:pt x="0" y="103"/>
                  </a:moveTo>
                  <a:cubicBezTo>
                    <a:pt x="0" y="103"/>
                    <a:pt x="0" y="103"/>
                    <a:pt x="0" y="103"/>
                  </a:cubicBezTo>
                  <a:cubicBezTo>
                    <a:pt x="165" y="200"/>
                    <a:pt x="165" y="200"/>
                    <a:pt x="165" y="200"/>
                  </a:cubicBezTo>
                  <a:cubicBezTo>
                    <a:pt x="162" y="202"/>
                    <a:pt x="159" y="206"/>
                    <a:pt x="159" y="210"/>
                  </a:cubicBezTo>
                  <a:cubicBezTo>
                    <a:pt x="159" y="210"/>
                    <a:pt x="159" y="210"/>
                    <a:pt x="159" y="255"/>
                  </a:cubicBezTo>
                  <a:cubicBezTo>
                    <a:pt x="159" y="255"/>
                    <a:pt x="159" y="255"/>
                    <a:pt x="5" y="167"/>
                  </a:cubicBezTo>
                  <a:cubicBezTo>
                    <a:pt x="2" y="165"/>
                    <a:pt x="0" y="161"/>
                    <a:pt x="0" y="157"/>
                  </a:cubicBezTo>
                  <a:cubicBezTo>
                    <a:pt x="0" y="157"/>
                    <a:pt x="0" y="157"/>
                    <a:pt x="0" y="105"/>
                  </a:cubicBezTo>
                  <a:cubicBezTo>
                    <a:pt x="0" y="104"/>
                    <a:pt x="0" y="104"/>
                    <a:pt x="0" y="103"/>
                  </a:cubicBezTo>
                  <a:close/>
                  <a:moveTo>
                    <a:pt x="252" y="208"/>
                  </a:moveTo>
                  <a:cubicBezTo>
                    <a:pt x="250" y="208"/>
                    <a:pt x="248" y="206"/>
                    <a:pt x="248" y="204"/>
                  </a:cubicBezTo>
                  <a:cubicBezTo>
                    <a:pt x="248" y="204"/>
                    <a:pt x="248" y="204"/>
                    <a:pt x="248" y="199"/>
                  </a:cubicBezTo>
                  <a:cubicBezTo>
                    <a:pt x="248" y="197"/>
                    <a:pt x="250" y="194"/>
                    <a:pt x="252" y="193"/>
                  </a:cubicBezTo>
                  <a:cubicBezTo>
                    <a:pt x="252" y="193"/>
                    <a:pt x="252" y="193"/>
                    <a:pt x="299" y="166"/>
                  </a:cubicBezTo>
                  <a:cubicBezTo>
                    <a:pt x="302" y="164"/>
                    <a:pt x="304" y="166"/>
                    <a:pt x="304" y="169"/>
                  </a:cubicBezTo>
                  <a:cubicBezTo>
                    <a:pt x="304" y="169"/>
                    <a:pt x="304" y="169"/>
                    <a:pt x="304" y="174"/>
                  </a:cubicBezTo>
                  <a:cubicBezTo>
                    <a:pt x="304" y="177"/>
                    <a:pt x="303" y="179"/>
                    <a:pt x="301" y="181"/>
                  </a:cubicBezTo>
                  <a:cubicBezTo>
                    <a:pt x="301" y="181"/>
                    <a:pt x="301" y="181"/>
                    <a:pt x="254" y="207"/>
                  </a:cubicBezTo>
                  <a:cubicBezTo>
                    <a:pt x="253" y="207"/>
                    <a:pt x="252" y="208"/>
                    <a:pt x="252" y="208"/>
                  </a:cubicBezTo>
                  <a:close/>
                  <a:moveTo>
                    <a:pt x="208" y="242"/>
                  </a:moveTo>
                  <a:cubicBezTo>
                    <a:pt x="209" y="240"/>
                    <a:pt x="212" y="240"/>
                    <a:pt x="214" y="241"/>
                  </a:cubicBezTo>
                  <a:cubicBezTo>
                    <a:pt x="214" y="241"/>
                    <a:pt x="214" y="241"/>
                    <a:pt x="220" y="245"/>
                  </a:cubicBezTo>
                  <a:cubicBezTo>
                    <a:pt x="220" y="245"/>
                    <a:pt x="220" y="245"/>
                    <a:pt x="220" y="220"/>
                  </a:cubicBezTo>
                  <a:cubicBezTo>
                    <a:pt x="220" y="220"/>
                    <a:pt x="220" y="220"/>
                    <a:pt x="209" y="213"/>
                  </a:cubicBezTo>
                  <a:cubicBezTo>
                    <a:pt x="207" y="212"/>
                    <a:pt x="207" y="209"/>
                    <a:pt x="208" y="207"/>
                  </a:cubicBezTo>
                  <a:cubicBezTo>
                    <a:pt x="208" y="207"/>
                    <a:pt x="208" y="207"/>
                    <a:pt x="208" y="207"/>
                  </a:cubicBezTo>
                  <a:cubicBezTo>
                    <a:pt x="209" y="206"/>
                    <a:pt x="212" y="205"/>
                    <a:pt x="214" y="206"/>
                  </a:cubicBezTo>
                  <a:cubicBezTo>
                    <a:pt x="214" y="206"/>
                    <a:pt x="214" y="206"/>
                    <a:pt x="228" y="214"/>
                  </a:cubicBezTo>
                  <a:cubicBezTo>
                    <a:pt x="230" y="215"/>
                    <a:pt x="230" y="218"/>
                    <a:pt x="230" y="218"/>
                  </a:cubicBezTo>
                  <a:cubicBezTo>
                    <a:pt x="230" y="218"/>
                    <a:pt x="230" y="218"/>
                    <a:pt x="230" y="251"/>
                  </a:cubicBezTo>
                  <a:cubicBezTo>
                    <a:pt x="230" y="251"/>
                    <a:pt x="230" y="254"/>
                    <a:pt x="229" y="255"/>
                  </a:cubicBezTo>
                  <a:cubicBezTo>
                    <a:pt x="228" y="255"/>
                    <a:pt x="225" y="257"/>
                    <a:pt x="223" y="256"/>
                  </a:cubicBezTo>
                  <a:cubicBezTo>
                    <a:pt x="223" y="256"/>
                    <a:pt x="223" y="256"/>
                    <a:pt x="209" y="248"/>
                  </a:cubicBezTo>
                  <a:cubicBezTo>
                    <a:pt x="207" y="246"/>
                    <a:pt x="206" y="244"/>
                    <a:pt x="208" y="242"/>
                  </a:cubicBezTo>
                  <a:close/>
                  <a:moveTo>
                    <a:pt x="332" y="172"/>
                  </a:moveTo>
                  <a:cubicBezTo>
                    <a:pt x="333" y="170"/>
                    <a:pt x="337" y="170"/>
                    <a:pt x="339" y="171"/>
                  </a:cubicBezTo>
                  <a:cubicBezTo>
                    <a:pt x="339" y="171"/>
                    <a:pt x="339" y="171"/>
                    <a:pt x="344" y="174"/>
                  </a:cubicBezTo>
                  <a:cubicBezTo>
                    <a:pt x="344" y="174"/>
                    <a:pt x="344" y="174"/>
                    <a:pt x="344" y="149"/>
                  </a:cubicBezTo>
                  <a:cubicBezTo>
                    <a:pt x="344" y="149"/>
                    <a:pt x="344" y="149"/>
                    <a:pt x="333" y="143"/>
                  </a:cubicBezTo>
                  <a:cubicBezTo>
                    <a:pt x="331" y="142"/>
                    <a:pt x="331" y="139"/>
                    <a:pt x="332" y="137"/>
                  </a:cubicBezTo>
                  <a:cubicBezTo>
                    <a:pt x="332" y="137"/>
                    <a:pt x="332" y="137"/>
                    <a:pt x="332" y="137"/>
                  </a:cubicBezTo>
                  <a:cubicBezTo>
                    <a:pt x="333" y="136"/>
                    <a:pt x="337" y="135"/>
                    <a:pt x="339" y="136"/>
                  </a:cubicBezTo>
                  <a:cubicBezTo>
                    <a:pt x="339" y="136"/>
                    <a:pt x="339" y="136"/>
                    <a:pt x="352" y="144"/>
                  </a:cubicBezTo>
                  <a:cubicBezTo>
                    <a:pt x="354" y="145"/>
                    <a:pt x="355" y="148"/>
                    <a:pt x="355" y="148"/>
                  </a:cubicBezTo>
                  <a:cubicBezTo>
                    <a:pt x="355" y="148"/>
                    <a:pt x="355" y="148"/>
                    <a:pt x="355" y="181"/>
                  </a:cubicBezTo>
                  <a:cubicBezTo>
                    <a:pt x="355" y="181"/>
                    <a:pt x="354" y="183"/>
                    <a:pt x="353" y="184"/>
                  </a:cubicBezTo>
                  <a:cubicBezTo>
                    <a:pt x="352" y="185"/>
                    <a:pt x="349" y="187"/>
                    <a:pt x="347" y="185"/>
                  </a:cubicBezTo>
                  <a:cubicBezTo>
                    <a:pt x="347" y="185"/>
                    <a:pt x="347" y="185"/>
                    <a:pt x="333" y="177"/>
                  </a:cubicBezTo>
                  <a:cubicBezTo>
                    <a:pt x="331" y="176"/>
                    <a:pt x="331" y="174"/>
                    <a:pt x="332" y="172"/>
                  </a:cubicBezTo>
                  <a:close/>
                </a:path>
              </a:pathLst>
            </a:custGeom>
            <a:solidFill>
              <a:srgbClr val="A4A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endParaRPr lang="en-US" dirty="0">
                <a:solidFill>
                  <a:srgbClr val="494949"/>
                </a:solidFill>
                <a:latin typeface="Segoe UI"/>
              </a:endParaRPr>
            </a:p>
          </p:txBody>
        </p:sp>
      </p:grpSp>
      <p:sp>
        <p:nvSpPr>
          <p:cNvPr id="182" name="Right Arrow 181"/>
          <p:cNvSpPr/>
          <p:nvPr/>
        </p:nvSpPr>
        <p:spPr bwMode="auto">
          <a:xfrm>
            <a:off x="1830073" y="2112204"/>
            <a:ext cx="685498" cy="324828"/>
          </a:xfrm>
          <a:prstGeom prst="rightArrow">
            <a:avLst/>
          </a:prstGeom>
          <a:solidFill>
            <a:srgbClr val="494949">
              <a:lumMod val="50000"/>
              <a:lumOff val="50000"/>
            </a:srgbClr>
          </a:solidFill>
          <a:ln>
            <a:noFill/>
            <a:headEnd type="none" w="med" len="med"/>
            <a:tailEnd type="none" w="med" len="med"/>
          </a:ln>
          <a:effectLst/>
          <a:scene3d>
            <a:camera prst="orthographicFront">
              <a:rot lat="0" lon="0" rev="0"/>
            </a:camera>
            <a:lightRig rig="twoPt" dir="tl"/>
          </a:scene3d>
          <a:sp3d prstMaterial="flat"/>
        </p:spPr>
        <p:txBody>
          <a:bodyPr vert="horz" wrap="square" lIns="121839" tIns="60920" rIns="121839" bIns="60920" numCol="1" rtlCol="0" anchor="ctr" anchorCtr="0" compatLnSpc="1">
            <a:prstTxWarp prst="textNoShape">
              <a:avLst/>
            </a:prstTxWarp>
          </a:bodyPr>
          <a:lstStyle/>
          <a:p>
            <a:pPr algn="ctr" defTabSz="1218150">
              <a:defRPr/>
            </a:pPr>
            <a:endParaRPr lang="en-US" sz="3200" kern="0" dirty="0">
              <a:solidFill>
                <a:srgbClr val="505050"/>
              </a:solidFill>
              <a:latin typeface="Segoe UI"/>
            </a:endParaRPr>
          </a:p>
        </p:txBody>
      </p:sp>
      <p:sp>
        <p:nvSpPr>
          <p:cNvPr id="183" name="TextBox 182"/>
          <p:cNvSpPr txBox="1"/>
          <p:nvPr/>
        </p:nvSpPr>
        <p:spPr>
          <a:xfrm>
            <a:off x="3584271" y="1910671"/>
            <a:ext cx="2544124" cy="241476"/>
          </a:xfrm>
          <a:prstGeom prst="rect">
            <a:avLst/>
          </a:prstGeom>
          <a:noFill/>
        </p:spPr>
        <p:txBody>
          <a:bodyPr wrap="square" lIns="0" tIns="0" rIns="0" bIns="0" rtlCol="0">
            <a:spAutoFit/>
          </a:bodyPr>
          <a:lstStyle/>
          <a:p>
            <a:pPr algn="ctr" defTabSz="609410"/>
            <a:r>
              <a:rPr lang="it-IT" sz="1569" dirty="0">
                <a:solidFill>
                  <a:srgbClr val="505050"/>
                </a:solidFill>
                <a:latin typeface="Segoe UI Light"/>
              </a:rPr>
              <a:t>Logicamente singolo database </a:t>
            </a:r>
          </a:p>
        </p:txBody>
      </p:sp>
      <p:sp>
        <p:nvSpPr>
          <p:cNvPr id="184" name="Right Arrow 183"/>
          <p:cNvSpPr/>
          <p:nvPr/>
        </p:nvSpPr>
        <p:spPr bwMode="auto">
          <a:xfrm rot="1038666">
            <a:off x="3406328" y="2468854"/>
            <a:ext cx="3084554" cy="327517"/>
          </a:xfrm>
          <a:prstGeom prst="rightArrow">
            <a:avLst/>
          </a:prstGeom>
          <a:solidFill>
            <a:srgbClr val="494949">
              <a:lumMod val="50000"/>
              <a:lumOff val="50000"/>
            </a:srgbClr>
          </a:solidFill>
          <a:ln>
            <a:noFill/>
            <a:headEnd type="none" w="med" len="med"/>
            <a:tailEnd type="none" w="med" len="med"/>
          </a:ln>
          <a:effectLst/>
          <a:scene3d>
            <a:camera prst="orthographicFront">
              <a:rot lat="0" lon="0" rev="0"/>
            </a:camera>
            <a:lightRig rig="twoPt" dir="tl"/>
          </a:scene3d>
          <a:sp3d prstMaterial="flat"/>
        </p:spPr>
        <p:txBody>
          <a:bodyPr vert="horz" wrap="square" lIns="121839" tIns="60920" rIns="121839" bIns="60920" numCol="1" rtlCol="0" anchor="ctr" anchorCtr="0" compatLnSpc="1">
            <a:prstTxWarp prst="textNoShape">
              <a:avLst/>
            </a:prstTxWarp>
          </a:bodyPr>
          <a:lstStyle/>
          <a:p>
            <a:pPr algn="ctr" defTabSz="1218150">
              <a:defRPr/>
            </a:pPr>
            <a:endParaRPr lang="en-US" sz="3200" kern="0" dirty="0">
              <a:solidFill>
                <a:srgbClr val="505050"/>
              </a:solidFill>
              <a:latin typeface="Segoe UI"/>
            </a:endParaRPr>
          </a:p>
        </p:txBody>
      </p:sp>
      <p:sp>
        <p:nvSpPr>
          <p:cNvPr id="185" name="Text Box 65"/>
          <p:cNvSpPr txBox="1">
            <a:spLocks noChangeArrowheads="1"/>
          </p:cNvSpPr>
          <p:nvPr/>
        </p:nvSpPr>
        <p:spPr bwMode="auto">
          <a:xfrm>
            <a:off x="3724467" y="4072724"/>
            <a:ext cx="577319" cy="303567"/>
          </a:xfrm>
          <a:prstGeom prst="rect">
            <a:avLst/>
          </a:prstGeom>
          <a:noFill/>
          <a:ln w="9525" algn="ctr">
            <a:noFill/>
            <a:miter lim="800000"/>
            <a:headEnd/>
            <a:tailEnd/>
          </a:ln>
          <a:effectLst/>
        </p:spPr>
        <p:txBody>
          <a:bodyPr vert="horz" wrap="none" lIns="91399" tIns="45699" rIns="91399" bIns="45699" numCol="1" anchor="t" anchorCtr="0" compatLnSpc="1">
            <a:prstTxWarp prst="textNoShape">
              <a:avLst/>
            </a:prstTxWarp>
            <a:spAutoFit/>
          </a:bodyPr>
          <a:lstStyle/>
          <a:p>
            <a:pPr defTabSz="1218551">
              <a:defRPr/>
            </a:pPr>
            <a:r>
              <a:rPr lang="en-US" sz="1373" kern="0" dirty="0">
                <a:solidFill>
                  <a:srgbClr val="505050"/>
                </a:solidFill>
                <a:latin typeface="Segoe UI Light"/>
              </a:rPr>
              <a:t>Write</a:t>
            </a:r>
          </a:p>
        </p:txBody>
      </p:sp>
      <p:sp>
        <p:nvSpPr>
          <p:cNvPr id="186" name="Text Box 66"/>
          <p:cNvSpPr txBox="1">
            <a:spLocks noChangeArrowheads="1"/>
          </p:cNvSpPr>
          <p:nvPr/>
        </p:nvSpPr>
        <p:spPr bwMode="auto">
          <a:xfrm>
            <a:off x="2534821" y="4688265"/>
            <a:ext cx="577319" cy="303567"/>
          </a:xfrm>
          <a:prstGeom prst="rect">
            <a:avLst/>
          </a:prstGeom>
          <a:noFill/>
          <a:ln w="9525" algn="ctr">
            <a:noFill/>
            <a:miter lim="800000"/>
            <a:headEnd/>
            <a:tailEnd/>
          </a:ln>
          <a:effectLst/>
        </p:spPr>
        <p:txBody>
          <a:bodyPr vert="horz" wrap="none" lIns="91399" tIns="45699" rIns="91399" bIns="45699" numCol="1" anchor="t" anchorCtr="0" compatLnSpc="1">
            <a:prstTxWarp prst="textNoShape">
              <a:avLst/>
            </a:prstTxWarp>
            <a:spAutoFit/>
          </a:bodyPr>
          <a:lstStyle/>
          <a:p>
            <a:pPr defTabSz="1218551">
              <a:defRPr/>
            </a:pPr>
            <a:r>
              <a:rPr lang="en-US" sz="1373" kern="0" dirty="0">
                <a:solidFill>
                  <a:srgbClr val="505050"/>
                </a:solidFill>
                <a:latin typeface="Segoe UI Light"/>
              </a:rPr>
              <a:t>Write</a:t>
            </a:r>
          </a:p>
        </p:txBody>
      </p:sp>
      <p:sp>
        <p:nvSpPr>
          <p:cNvPr id="187" name="Text Box 67"/>
          <p:cNvSpPr txBox="1">
            <a:spLocks noChangeArrowheads="1"/>
          </p:cNvSpPr>
          <p:nvPr/>
        </p:nvSpPr>
        <p:spPr bwMode="auto">
          <a:xfrm>
            <a:off x="3306045" y="4688266"/>
            <a:ext cx="452285" cy="303567"/>
          </a:xfrm>
          <a:prstGeom prst="rect">
            <a:avLst/>
          </a:prstGeom>
          <a:noFill/>
          <a:ln w="9525" algn="ctr">
            <a:noFill/>
            <a:miter lim="800000"/>
            <a:headEnd/>
            <a:tailEnd/>
          </a:ln>
          <a:effectLst/>
        </p:spPr>
        <p:txBody>
          <a:bodyPr vert="horz" wrap="none" lIns="91399" tIns="45699" rIns="91399" bIns="45699" numCol="1" anchor="t" anchorCtr="0" compatLnSpc="1">
            <a:prstTxWarp prst="textNoShape">
              <a:avLst/>
            </a:prstTxWarp>
            <a:spAutoFit/>
          </a:bodyPr>
          <a:lstStyle/>
          <a:p>
            <a:pPr defTabSz="1218551">
              <a:defRPr/>
            </a:pPr>
            <a:r>
              <a:rPr lang="en-US" sz="1373" kern="0" dirty="0">
                <a:solidFill>
                  <a:srgbClr val="505050"/>
                </a:solidFill>
                <a:latin typeface="Segoe UI Light"/>
              </a:rPr>
              <a:t>Ack</a:t>
            </a:r>
          </a:p>
        </p:txBody>
      </p:sp>
      <p:sp>
        <p:nvSpPr>
          <p:cNvPr id="188" name="Text Box 69"/>
          <p:cNvSpPr txBox="1">
            <a:spLocks noChangeArrowheads="1"/>
          </p:cNvSpPr>
          <p:nvPr/>
        </p:nvSpPr>
        <p:spPr bwMode="auto">
          <a:xfrm>
            <a:off x="1966670" y="4078525"/>
            <a:ext cx="452285" cy="303567"/>
          </a:xfrm>
          <a:prstGeom prst="rect">
            <a:avLst/>
          </a:prstGeom>
          <a:noFill/>
          <a:ln w="9525" algn="ctr">
            <a:noFill/>
            <a:miter lim="800000"/>
            <a:headEnd/>
            <a:tailEnd/>
          </a:ln>
          <a:effectLst/>
        </p:spPr>
        <p:txBody>
          <a:bodyPr vert="horz" wrap="none" lIns="91399" tIns="45699" rIns="91399" bIns="45699" numCol="1" anchor="t" anchorCtr="0" compatLnSpc="1">
            <a:prstTxWarp prst="textNoShape">
              <a:avLst/>
            </a:prstTxWarp>
            <a:spAutoFit/>
          </a:bodyPr>
          <a:lstStyle/>
          <a:p>
            <a:pPr defTabSz="1218551">
              <a:defRPr/>
            </a:pPr>
            <a:r>
              <a:rPr lang="en-US" sz="1373" kern="0" dirty="0">
                <a:solidFill>
                  <a:srgbClr val="505050"/>
                </a:solidFill>
                <a:latin typeface="Segoe UI Light"/>
              </a:rPr>
              <a:t>Ack</a:t>
            </a:r>
          </a:p>
        </p:txBody>
      </p:sp>
      <p:sp>
        <p:nvSpPr>
          <p:cNvPr id="189" name="Text Box 72"/>
          <p:cNvSpPr txBox="1">
            <a:spLocks noChangeArrowheads="1"/>
          </p:cNvSpPr>
          <p:nvPr/>
        </p:nvSpPr>
        <p:spPr bwMode="auto">
          <a:xfrm>
            <a:off x="3306031" y="2957481"/>
            <a:ext cx="556480" cy="303567"/>
          </a:xfrm>
          <a:prstGeom prst="rect">
            <a:avLst/>
          </a:prstGeom>
          <a:noFill/>
          <a:ln w="9525" algn="ctr">
            <a:noFill/>
            <a:miter lim="800000"/>
            <a:headEnd/>
            <a:tailEnd/>
          </a:ln>
          <a:effectLst/>
        </p:spPr>
        <p:txBody>
          <a:bodyPr vert="horz" wrap="none" lIns="91399" tIns="45699" rIns="91399" bIns="45699" numCol="1" anchor="t" anchorCtr="0" compatLnSpc="1">
            <a:prstTxWarp prst="textNoShape">
              <a:avLst/>
            </a:prstTxWarp>
            <a:spAutoFit/>
          </a:bodyPr>
          <a:lstStyle/>
          <a:p>
            <a:pPr defTabSz="1218551">
              <a:defRPr/>
            </a:pPr>
            <a:r>
              <a:rPr lang="en-US" sz="1373" kern="0" dirty="0">
                <a:solidFill>
                  <a:srgbClr val="505050"/>
                </a:solidFill>
                <a:latin typeface="Segoe UI Light"/>
              </a:rPr>
              <a:t>Read</a:t>
            </a:r>
          </a:p>
        </p:txBody>
      </p:sp>
      <p:sp>
        <p:nvSpPr>
          <p:cNvPr id="190" name="Text Box 73"/>
          <p:cNvSpPr txBox="1">
            <a:spLocks noChangeArrowheads="1"/>
          </p:cNvSpPr>
          <p:nvPr/>
        </p:nvSpPr>
        <p:spPr bwMode="auto">
          <a:xfrm>
            <a:off x="2365727" y="3176303"/>
            <a:ext cx="570907" cy="303567"/>
          </a:xfrm>
          <a:prstGeom prst="rect">
            <a:avLst/>
          </a:prstGeom>
          <a:noFill/>
          <a:ln w="9525" algn="ctr">
            <a:noFill/>
            <a:miter lim="800000"/>
            <a:headEnd/>
            <a:tailEnd/>
          </a:ln>
          <a:effectLst/>
        </p:spPr>
        <p:txBody>
          <a:bodyPr vert="horz" wrap="none" lIns="91399" tIns="45699" rIns="91399" bIns="45699" numCol="1" anchor="t" anchorCtr="0" compatLnSpc="1">
            <a:prstTxWarp prst="textNoShape">
              <a:avLst/>
            </a:prstTxWarp>
            <a:spAutoFit/>
          </a:bodyPr>
          <a:lstStyle/>
          <a:p>
            <a:pPr defTabSz="1218551">
              <a:defRPr/>
            </a:pPr>
            <a:r>
              <a:rPr lang="en-US" sz="1373" kern="0" dirty="0">
                <a:solidFill>
                  <a:srgbClr val="505050"/>
                </a:solidFill>
                <a:latin typeface="Segoe UI Light"/>
              </a:rPr>
              <a:t>value</a:t>
            </a:r>
          </a:p>
        </p:txBody>
      </p:sp>
      <p:sp>
        <p:nvSpPr>
          <p:cNvPr id="191" name="Text Box 74"/>
          <p:cNvSpPr txBox="1">
            <a:spLocks noChangeArrowheads="1"/>
          </p:cNvSpPr>
          <p:nvPr/>
        </p:nvSpPr>
        <p:spPr bwMode="auto">
          <a:xfrm>
            <a:off x="3306031" y="3181943"/>
            <a:ext cx="538847" cy="303567"/>
          </a:xfrm>
          <a:prstGeom prst="rect">
            <a:avLst/>
          </a:prstGeom>
          <a:noFill/>
          <a:ln w="9525" algn="ctr">
            <a:noFill/>
            <a:miter lim="800000"/>
            <a:headEnd/>
            <a:tailEnd/>
          </a:ln>
          <a:effectLst/>
        </p:spPr>
        <p:txBody>
          <a:bodyPr vert="horz" wrap="none" lIns="91399" tIns="45699" rIns="91399" bIns="45699" numCol="1" anchor="t" anchorCtr="0" compatLnSpc="1">
            <a:prstTxWarp prst="textNoShape">
              <a:avLst/>
            </a:prstTxWarp>
            <a:spAutoFit/>
          </a:bodyPr>
          <a:lstStyle/>
          <a:p>
            <a:pPr defTabSz="1218551">
              <a:defRPr/>
            </a:pPr>
            <a:r>
              <a:rPr lang="en-US" sz="1373" kern="0" dirty="0">
                <a:solidFill>
                  <a:srgbClr val="505050"/>
                </a:solidFill>
                <a:latin typeface="Segoe UI Light"/>
              </a:rPr>
              <a:t>write</a:t>
            </a:r>
          </a:p>
        </p:txBody>
      </p:sp>
      <p:sp>
        <p:nvSpPr>
          <p:cNvPr id="192" name="Text Box 76"/>
          <p:cNvSpPr txBox="1">
            <a:spLocks noChangeArrowheads="1"/>
          </p:cNvSpPr>
          <p:nvPr/>
        </p:nvSpPr>
        <p:spPr bwMode="auto">
          <a:xfrm>
            <a:off x="2436802" y="2944673"/>
            <a:ext cx="452285" cy="303567"/>
          </a:xfrm>
          <a:prstGeom prst="rect">
            <a:avLst/>
          </a:prstGeom>
          <a:noFill/>
          <a:ln w="9525" algn="ctr">
            <a:noFill/>
            <a:miter lim="800000"/>
            <a:headEnd/>
            <a:tailEnd/>
          </a:ln>
          <a:effectLst/>
        </p:spPr>
        <p:txBody>
          <a:bodyPr vert="horz" wrap="none" lIns="91399" tIns="45699" rIns="91399" bIns="45699" numCol="1" anchor="t" anchorCtr="0" compatLnSpc="1">
            <a:prstTxWarp prst="textNoShape">
              <a:avLst/>
            </a:prstTxWarp>
            <a:spAutoFit/>
          </a:bodyPr>
          <a:lstStyle/>
          <a:p>
            <a:pPr defTabSz="1218551">
              <a:defRPr/>
            </a:pPr>
            <a:r>
              <a:rPr lang="en-US" sz="1373" kern="0" dirty="0">
                <a:solidFill>
                  <a:srgbClr val="505050"/>
                </a:solidFill>
                <a:latin typeface="Segoe UI Light"/>
              </a:rPr>
              <a:t>Ack</a:t>
            </a:r>
          </a:p>
        </p:txBody>
      </p:sp>
      <p:sp>
        <p:nvSpPr>
          <p:cNvPr id="193" name="Right Arrow 192"/>
          <p:cNvSpPr/>
          <p:nvPr/>
        </p:nvSpPr>
        <p:spPr bwMode="auto">
          <a:xfrm rot="1432210">
            <a:off x="3287766" y="3291885"/>
            <a:ext cx="4039213" cy="326788"/>
          </a:xfrm>
          <a:prstGeom prst="rightArrow">
            <a:avLst/>
          </a:prstGeom>
          <a:solidFill>
            <a:srgbClr val="494949">
              <a:lumMod val="50000"/>
              <a:lumOff val="50000"/>
            </a:srgbClr>
          </a:solidFill>
          <a:ln>
            <a:noFill/>
            <a:headEnd type="none" w="med" len="med"/>
            <a:tailEnd type="none" w="med" len="med"/>
          </a:ln>
          <a:effectLst/>
          <a:scene3d>
            <a:camera prst="orthographicFront">
              <a:rot lat="0" lon="0" rev="0"/>
            </a:camera>
            <a:lightRig rig="twoPt" dir="tl"/>
          </a:scene3d>
          <a:sp3d prstMaterial="flat"/>
        </p:spPr>
        <p:txBody>
          <a:bodyPr vert="horz" wrap="square" lIns="121839" tIns="60920" rIns="121839" bIns="60920" numCol="1" rtlCol="0" anchor="ctr" anchorCtr="0" compatLnSpc="1">
            <a:prstTxWarp prst="textNoShape">
              <a:avLst/>
            </a:prstTxWarp>
          </a:bodyPr>
          <a:lstStyle/>
          <a:p>
            <a:pPr algn="ctr" defTabSz="1218150">
              <a:defRPr/>
            </a:pPr>
            <a:endParaRPr lang="en-US" sz="3200" kern="0" dirty="0">
              <a:solidFill>
                <a:srgbClr val="505050"/>
              </a:solidFill>
              <a:latin typeface="Segoe UI"/>
            </a:endParaRPr>
          </a:p>
        </p:txBody>
      </p:sp>
      <p:cxnSp>
        <p:nvCxnSpPr>
          <p:cNvPr id="194" name="Straight Arrow Connector 193"/>
          <p:cNvCxnSpPr>
            <a:stCxn id="217" idx="0"/>
          </p:cNvCxnSpPr>
          <p:nvPr/>
        </p:nvCxnSpPr>
        <p:spPr>
          <a:xfrm flipV="1">
            <a:off x="7503180" y="3538159"/>
            <a:ext cx="1073696" cy="837223"/>
          </a:xfrm>
          <a:prstGeom prst="straightConnector1">
            <a:avLst/>
          </a:prstGeom>
          <a:noFill/>
          <a:ln w="57150" cap="flat" cmpd="sng" algn="ctr">
            <a:solidFill>
              <a:srgbClr val="FF0000"/>
            </a:solidFill>
            <a:prstDash val="solid"/>
            <a:headEnd type="none"/>
            <a:tailEnd type="triangle"/>
          </a:ln>
          <a:effectLst/>
        </p:spPr>
      </p:cxnSp>
      <p:cxnSp>
        <p:nvCxnSpPr>
          <p:cNvPr id="195" name="Straight Arrow Connector 194"/>
          <p:cNvCxnSpPr/>
          <p:nvPr/>
        </p:nvCxnSpPr>
        <p:spPr>
          <a:xfrm>
            <a:off x="7572589" y="4402283"/>
            <a:ext cx="1849554" cy="152906"/>
          </a:xfrm>
          <a:prstGeom prst="straightConnector1">
            <a:avLst/>
          </a:prstGeom>
          <a:noFill/>
          <a:ln w="57150" cap="flat" cmpd="sng" algn="ctr">
            <a:solidFill>
              <a:srgbClr val="FF0000"/>
            </a:solidFill>
            <a:prstDash val="solid"/>
            <a:headEnd type="none"/>
            <a:tailEnd type="triangle"/>
          </a:ln>
          <a:effectLst/>
        </p:spPr>
      </p:cxnSp>
      <p:cxnSp>
        <p:nvCxnSpPr>
          <p:cNvPr id="196" name="Straight Arrow Connector 195"/>
          <p:cNvCxnSpPr/>
          <p:nvPr/>
        </p:nvCxnSpPr>
        <p:spPr>
          <a:xfrm flipV="1">
            <a:off x="3023567" y="2944672"/>
            <a:ext cx="0" cy="633790"/>
          </a:xfrm>
          <a:prstGeom prst="straightConnector1">
            <a:avLst/>
          </a:prstGeom>
          <a:noFill/>
          <a:ln w="38100" cap="flat" cmpd="sng" algn="ctr">
            <a:solidFill>
              <a:srgbClr val="D2D2D2">
                <a:lumMod val="90000"/>
              </a:srgbClr>
            </a:solidFill>
            <a:prstDash val="solid"/>
            <a:headEnd type="none"/>
            <a:tailEnd type="triangle"/>
          </a:ln>
          <a:effectLst/>
        </p:spPr>
      </p:cxnSp>
      <p:cxnSp>
        <p:nvCxnSpPr>
          <p:cNvPr id="197" name="Straight Arrow Connector 196"/>
          <p:cNvCxnSpPr/>
          <p:nvPr/>
        </p:nvCxnSpPr>
        <p:spPr>
          <a:xfrm>
            <a:off x="3230829" y="2957759"/>
            <a:ext cx="0" cy="635985"/>
          </a:xfrm>
          <a:prstGeom prst="straightConnector1">
            <a:avLst/>
          </a:prstGeom>
          <a:noFill/>
          <a:ln w="38100" cap="flat" cmpd="sng" algn="ctr">
            <a:solidFill>
              <a:srgbClr val="D2D2D2">
                <a:lumMod val="90000"/>
              </a:srgbClr>
            </a:solidFill>
            <a:prstDash val="solid"/>
            <a:headEnd type="none"/>
            <a:tailEnd type="triangle"/>
          </a:ln>
          <a:effectLst/>
        </p:spPr>
      </p:cxnSp>
      <p:cxnSp>
        <p:nvCxnSpPr>
          <p:cNvPr id="198" name="Straight Arrow Connector 197"/>
          <p:cNvCxnSpPr>
            <a:stCxn id="211" idx="5"/>
          </p:cNvCxnSpPr>
          <p:nvPr/>
        </p:nvCxnSpPr>
        <p:spPr>
          <a:xfrm flipV="1">
            <a:off x="6744172" y="3310017"/>
            <a:ext cx="1790908" cy="57816"/>
          </a:xfrm>
          <a:prstGeom prst="straightConnector1">
            <a:avLst/>
          </a:prstGeom>
          <a:noFill/>
          <a:ln w="57150" cap="flat" cmpd="sng" algn="ctr">
            <a:solidFill>
              <a:srgbClr val="FF0000"/>
            </a:solidFill>
            <a:prstDash val="solid"/>
            <a:headEnd type="none"/>
            <a:tailEnd type="triangle"/>
          </a:ln>
          <a:effectLst/>
        </p:spPr>
      </p:cxnSp>
      <p:cxnSp>
        <p:nvCxnSpPr>
          <p:cNvPr id="199" name="Straight Arrow Connector 198"/>
          <p:cNvCxnSpPr/>
          <p:nvPr/>
        </p:nvCxnSpPr>
        <p:spPr>
          <a:xfrm>
            <a:off x="6692779" y="3300659"/>
            <a:ext cx="600772" cy="906748"/>
          </a:xfrm>
          <a:prstGeom prst="straightConnector1">
            <a:avLst/>
          </a:prstGeom>
          <a:noFill/>
          <a:ln w="57150" cap="flat" cmpd="sng" algn="ctr">
            <a:solidFill>
              <a:srgbClr val="FF0000"/>
            </a:solidFill>
            <a:prstDash val="solid"/>
            <a:headEnd type="none"/>
            <a:tailEnd type="triangle"/>
          </a:ln>
          <a:effectLst/>
        </p:spPr>
      </p:cxnSp>
      <p:pic>
        <p:nvPicPr>
          <p:cNvPr id="200" name="Picture 199"/>
          <p:cNvPicPr>
            <a:picLocks noChangeAspect="1"/>
          </p:cNvPicPr>
          <p:nvPr/>
        </p:nvPicPr>
        <p:blipFill>
          <a:blip r:embed="rId4"/>
          <a:stretch>
            <a:fillRect/>
          </a:stretch>
        </p:blipFill>
        <p:spPr>
          <a:xfrm>
            <a:off x="6639656" y="2399652"/>
            <a:ext cx="705851" cy="1411702"/>
          </a:xfrm>
          <a:prstGeom prst="rect">
            <a:avLst/>
          </a:prstGeom>
        </p:spPr>
      </p:pic>
      <p:cxnSp>
        <p:nvCxnSpPr>
          <p:cNvPr id="201" name="Straight Arrow Connector 200"/>
          <p:cNvCxnSpPr/>
          <p:nvPr/>
        </p:nvCxnSpPr>
        <p:spPr>
          <a:xfrm flipH="1" flipV="1">
            <a:off x="3439169" y="4518829"/>
            <a:ext cx="485173" cy="338874"/>
          </a:xfrm>
          <a:prstGeom prst="straightConnector1">
            <a:avLst/>
          </a:prstGeom>
          <a:noFill/>
          <a:ln w="38100" cap="flat" cmpd="sng" algn="ctr">
            <a:solidFill>
              <a:srgbClr val="D2D2D2">
                <a:lumMod val="90000"/>
              </a:srgbClr>
            </a:solidFill>
            <a:prstDash val="solid"/>
            <a:headEnd type="none"/>
            <a:tailEnd type="triangle"/>
          </a:ln>
          <a:effectLst/>
        </p:spPr>
      </p:cxnSp>
      <p:cxnSp>
        <p:nvCxnSpPr>
          <p:cNvPr id="202" name="Straight Arrow Connector 201"/>
          <p:cNvCxnSpPr/>
          <p:nvPr/>
        </p:nvCxnSpPr>
        <p:spPr>
          <a:xfrm>
            <a:off x="3575427" y="4245375"/>
            <a:ext cx="476908" cy="317992"/>
          </a:xfrm>
          <a:prstGeom prst="straightConnector1">
            <a:avLst/>
          </a:prstGeom>
          <a:noFill/>
          <a:ln w="38100" cap="flat" cmpd="sng" algn="ctr">
            <a:solidFill>
              <a:srgbClr val="D2D2D2">
                <a:lumMod val="90000"/>
              </a:srgbClr>
            </a:solidFill>
            <a:prstDash val="solid"/>
            <a:headEnd type="none"/>
            <a:tailEnd type="triangle"/>
          </a:ln>
          <a:effectLst/>
        </p:spPr>
      </p:cxnSp>
      <p:cxnSp>
        <p:nvCxnSpPr>
          <p:cNvPr id="203" name="Straight Arrow Connector 202"/>
          <p:cNvCxnSpPr/>
          <p:nvPr/>
        </p:nvCxnSpPr>
        <p:spPr>
          <a:xfrm flipV="1">
            <a:off x="2217317" y="4213597"/>
            <a:ext cx="471622" cy="328557"/>
          </a:xfrm>
          <a:prstGeom prst="straightConnector1">
            <a:avLst/>
          </a:prstGeom>
          <a:noFill/>
          <a:ln w="38100" cap="flat" cmpd="sng" algn="ctr">
            <a:solidFill>
              <a:srgbClr val="D2D2D2">
                <a:lumMod val="90000"/>
              </a:srgbClr>
            </a:solidFill>
            <a:prstDash val="solid"/>
            <a:headEnd type="none"/>
            <a:tailEnd type="triangle"/>
          </a:ln>
          <a:effectLst/>
        </p:spPr>
      </p:cxnSp>
      <p:cxnSp>
        <p:nvCxnSpPr>
          <p:cNvPr id="204" name="Straight Arrow Connector 203"/>
          <p:cNvCxnSpPr/>
          <p:nvPr/>
        </p:nvCxnSpPr>
        <p:spPr>
          <a:xfrm flipH="1">
            <a:off x="2338280" y="4516116"/>
            <a:ext cx="441563" cy="327452"/>
          </a:xfrm>
          <a:prstGeom prst="straightConnector1">
            <a:avLst/>
          </a:prstGeom>
          <a:noFill/>
          <a:ln w="38100" cap="flat" cmpd="sng" algn="ctr">
            <a:solidFill>
              <a:srgbClr val="D2D2D2">
                <a:lumMod val="90000"/>
              </a:srgbClr>
            </a:solidFill>
            <a:prstDash val="solid"/>
            <a:headEnd type="none"/>
            <a:tailEnd type="triangle"/>
          </a:ln>
          <a:effectLst/>
        </p:spPr>
      </p:cxnSp>
      <p:sp>
        <p:nvSpPr>
          <p:cNvPr id="206" name="Flowchart: Magnetic Disk 10"/>
          <p:cNvSpPr>
            <a:spLocks noChangeAspect="1"/>
          </p:cNvSpPr>
          <p:nvPr/>
        </p:nvSpPr>
        <p:spPr bwMode="auto">
          <a:xfrm>
            <a:off x="2718399" y="1842766"/>
            <a:ext cx="811943" cy="946708"/>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sz="2400"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DB</a:t>
            </a:r>
            <a:endParaRPr lang="en-US" sz="6000"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endParaRPr>
          </a:p>
        </p:txBody>
      </p:sp>
      <p:sp>
        <p:nvSpPr>
          <p:cNvPr id="207" name="Flowchart: Magnetic Disk 10"/>
          <p:cNvSpPr>
            <a:spLocks noChangeAspect="1"/>
          </p:cNvSpPr>
          <p:nvPr/>
        </p:nvSpPr>
        <p:spPr bwMode="auto">
          <a:xfrm>
            <a:off x="2792999" y="3704221"/>
            <a:ext cx="694970" cy="810319"/>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sz="2400"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P</a:t>
            </a:r>
            <a:endParaRPr lang="en-US" sz="6000"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endParaRPr>
          </a:p>
        </p:txBody>
      </p:sp>
      <p:sp>
        <p:nvSpPr>
          <p:cNvPr id="208" name="Flowchart: Magnetic Disk 10"/>
          <p:cNvSpPr>
            <a:spLocks noChangeAspect="1"/>
          </p:cNvSpPr>
          <p:nvPr/>
        </p:nvSpPr>
        <p:spPr bwMode="auto">
          <a:xfrm>
            <a:off x="1546748" y="4541508"/>
            <a:ext cx="694970" cy="810319"/>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sz="2400"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S</a:t>
            </a:r>
            <a:endParaRPr lang="en-US" sz="6000"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endParaRPr>
          </a:p>
        </p:txBody>
      </p:sp>
      <p:sp>
        <p:nvSpPr>
          <p:cNvPr id="209" name="Flowchart: Magnetic Disk 10"/>
          <p:cNvSpPr>
            <a:spLocks noChangeAspect="1"/>
          </p:cNvSpPr>
          <p:nvPr/>
        </p:nvSpPr>
        <p:spPr bwMode="auto">
          <a:xfrm>
            <a:off x="4011801" y="4554548"/>
            <a:ext cx="694970" cy="810319"/>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sz="2400"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S</a:t>
            </a:r>
            <a:endParaRPr lang="en-US" sz="6000"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endParaRPr>
          </a:p>
        </p:txBody>
      </p:sp>
      <p:grpSp>
        <p:nvGrpSpPr>
          <p:cNvPr id="210" name="Group 209"/>
          <p:cNvGrpSpPr/>
          <p:nvPr/>
        </p:nvGrpSpPr>
        <p:grpSpPr>
          <a:xfrm>
            <a:off x="6415983" y="3242555"/>
            <a:ext cx="406910" cy="474449"/>
            <a:chOff x="5754712" y="3863887"/>
            <a:chExt cx="450830" cy="525658"/>
          </a:xfrm>
        </p:grpSpPr>
        <p:sp>
          <p:nvSpPr>
            <p:cNvPr id="211" name="Oval 210"/>
            <p:cNvSpPr/>
            <p:nvPr/>
          </p:nvSpPr>
          <p:spPr bwMode="auto">
            <a:xfrm>
              <a:off x="5779294" y="3863887"/>
              <a:ext cx="397198" cy="162615"/>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algn="ctr" defTabSz="932461"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2" name="Flowchart: Magnetic Disk 10"/>
            <p:cNvSpPr>
              <a:spLocks noChangeAspect="1"/>
            </p:cNvSpPr>
            <p:nvPr/>
          </p:nvSpPr>
          <p:spPr bwMode="auto">
            <a:xfrm>
              <a:off x="5754712" y="3863888"/>
              <a:ext cx="450830" cy="525657"/>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P</a:t>
              </a:r>
            </a:p>
          </p:txBody>
        </p:sp>
      </p:grpSp>
      <p:grpSp>
        <p:nvGrpSpPr>
          <p:cNvPr id="213" name="Group 212"/>
          <p:cNvGrpSpPr/>
          <p:nvPr/>
        </p:nvGrpSpPr>
        <p:grpSpPr>
          <a:xfrm>
            <a:off x="8589526" y="3242555"/>
            <a:ext cx="406910" cy="474449"/>
            <a:chOff x="5754712" y="3863887"/>
            <a:chExt cx="450830" cy="525658"/>
          </a:xfrm>
        </p:grpSpPr>
        <p:sp>
          <p:nvSpPr>
            <p:cNvPr id="214" name="Oval 213"/>
            <p:cNvSpPr/>
            <p:nvPr/>
          </p:nvSpPr>
          <p:spPr bwMode="auto">
            <a:xfrm>
              <a:off x="5779294" y="3863887"/>
              <a:ext cx="397198" cy="162615"/>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algn="ctr" defTabSz="932461"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5" name="Flowchart: Magnetic Disk 10"/>
            <p:cNvSpPr>
              <a:spLocks noChangeAspect="1"/>
            </p:cNvSpPr>
            <p:nvPr/>
          </p:nvSpPr>
          <p:spPr bwMode="auto">
            <a:xfrm>
              <a:off x="5754712" y="3863888"/>
              <a:ext cx="450830" cy="525657"/>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S</a:t>
              </a:r>
            </a:p>
          </p:txBody>
        </p:sp>
      </p:grpSp>
      <p:grpSp>
        <p:nvGrpSpPr>
          <p:cNvPr id="216" name="Group 215"/>
          <p:cNvGrpSpPr/>
          <p:nvPr/>
        </p:nvGrpSpPr>
        <p:grpSpPr>
          <a:xfrm>
            <a:off x="7301741" y="4375383"/>
            <a:ext cx="406910" cy="474449"/>
            <a:chOff x="5754712" y="3863887"/>
            <a:chExt cx="450830" cy="525658"/>
          </a:xfrm>
        </p:grpSpPr>
        <p:sp>
          <p:nvSpPr>
            <p:cNvPr id="217" name="Oval 216"/>
            <p:cNvSpPr/>
            <p:nvPr/>
          </p:nvSpPr>
          <p:spPr bwMode="auto">
            <a:xfrm>
              <a:off x="5779294" y="3863887"/>
              <a:ext cx="397198" cy="162615"/>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algn="ctr" defTabSz="932461"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8" name="Flowchart: Magnetic Disk 10"/>
            <p:cNvSpPr>
              <a:spLocks noChangeAspect="1"/>
            </p:cNvSpPr>
            <p:nvPr/>
          </p:nvSpPr>
          <p:spPr bwMode="auto">
            <a:xfrm>
              <a:off x="5754712" y="3863888"/>
              <a:ext cx="450830" cy="525657"/>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P</a:t>
              </a:r>
            </a:p>
          </p:txBody>
        </p:sp>
      </p:grpSp>
      <p:grpSp>
        <p:nvGrpSpPr>
          <p:cNvPr id="219" name="Group 218"/>
          <p:cNvGrpSpPr/>
          <p:nvPr/>
        </p:nvGrpSpPr>
        <p:grpSpPr>
          <a:xfrm>
            <a:off x="9440614" y="4063492"/>
            <a:ext cx="1365229" cy="1140691"/>
            <a:chOff x="10324942" y="3979723"/>
            <a:chExt cx="1365250" cy="1140709"/>
          </a:xfrm>
        </p:grpSpPr>
        <p:grpSp>
          <p:nvGrpSpPr>
            <p:cNvPr id="220" name="Group 4"/>
            <p:cNvGrpSpPr>
              <a:grpSpLocks noChangeAspect="1"/>
            </p:cNvGrpSpPr>
            <p:nvPr/>
          </p:nvGrpSpPr>
          <p:grpSpPr bwMode="auto">
            <a:xfrm>
              <a:off x="10324942" y="3979723"/>
              <a:ext cx="1365250" cy="1036638"/>
              <a:chOff x="6383" y="2886"/>
              <a:chExt cx="860" cy="653"/>
            </a:xfrm>
          </p:grpSpPr>
          <p:sp>
            <p:nvSpPr>
              <p:cNvPr id="224" name="Freeform 5"/>
              <p:cNvSpPr>
                <a:spLocks noEditPoints="1"/>
              </p:cNvSpPr>
              <p:nvPr/>
            </p:nvSpPr>
            <p:spPr bwMode="auto">
              <a:xfrm>
                <a:off x="6383" y="2886"/>
                <a:ext cx="860" cy="653"/>
              </a:xfrm>
              <a:custGeom>
                <a:avLst/>
                <a:gdLst>
                  <a:gd name="T0" fmla="*/ 390 w 400"/>
                  <a:gd name="T1" fmla="*/ 99 h 303"/>
                  <a:gd name="T2" fmla="*/ 380 w 400"/>
                  <a:gd name="T3" fmla="*/ 97 h 303"/>
                  <a:gd name="T4" fmla="*/ 368 w 400"/>
                  <a:gd name="T5" fmla="*/ 101 h 303"/>
                  <a:gd name="T6" fmla="*/ 365 w 400"/>
                  <a:gd name="T7" fmla="*/ 102 h 303"/>
                  <a:gd name="T8" fmla="*/ 197 w 400"/>
                  <a:gd name="T9" fmla="*/ 3 h 303"/>
                  <a:gd name="T10" fmla="*/ 173 w 400"/>
                  <a:gd name="T11" fmla="*/ 3 h 303"/>
                  <a:gd name="T12" fmla="*/ 12 w 400"/>
                  <a:gd name="T13" fmla="*/ 97 h 303"/>
                  <a:gd name="T14" fmla="*/ 11 w 400"/>
                  <a:gd name="T15" fmla="*/ 97 h 303"/>
                  <a:gd name="T16" fmla="*/ 4 w 400"/>
                  <a:gd name="T17" fmla="*/ 103 h 303"/>
                  <a:gd name="T18" fmla="*/ 0 w 400"/>
                  <a:gd name="T19" fmla="*/ 107 h 303"/>
                  <a:gd name="T20" fmla="*/ 0 w 400"/>
                  <a:gd name="T21" fmla="*/ 113 h 303"/>
                  <a:gd name="T22" fmla="*/ 0 w 400"/>
                  <a:gd name="T23" fmla="*/ 125 h 303"/>
                  <a:gd name="T24" fmla="*/ 12 w 400"/>
                  <a:gd name="T25" fmla="*/ 190 h 303"/>
                  <a:gd name="T26" fmla="*/ 168 w 400"/>
                  <a:gd name="T27" fmla="*/ 278 h 303"/>
                  <a:gd name="T28" fmla="*/ 168 w 400"/>
                  <a:gd name="T29" fmla="*/ 286 h 303"/>
                  <a:gd name="T30" fmla="*/ 177 w 400"/>
                  <a:gd name="T31" fmla="*/ 301 h 303"/>
                  <a:gd name="T32" fmla="*/ 178 w 400"/>
                  <a:gd name="T33" fmla="*/ 301 h 303"/>
                  <a:gd name="T34" fmla="*/ 198 w 400"/>
                  <a:gd name="T35" fmla="*/ 301 h 303"/>
                  <a:gd name="T36" fmla="*/ 238 w 400"/>
                  <a:gd name="T37" fmla="*/ 280 h 303"/>
                  <a:gd name="T38" fmla="*/ 254 w 400"/>
                  <a:gd name="T39" fmla="*/ 269 h 303"/>
                  <a:gd name="T40" fmla="*/ 362 w 400"/>
                  <a:gd name="T41" fmla="*/ 210 h 303"/>
                  <a:gd name="T42" fmla="*/ 379 w 400"/>
                  <a:gd name="T43" fmla="*/ 198 h 303"/>
                  <a:gd name="T44" fmla="*/ 389 w 400"/>
                  <a:gd name="T45" fmla="*/ 193 h 303"/>
                  <a:gd name="T46" fmla="*/ 395 w 400"/>
                  <a:gd name="T47" fmla="*/ 188 h 303"/>
                  <a:gd name="T48" fmla="*/ 399 w 400"/>
                  <a:gd name="T49" fmla="*/ 181 h 303"/>
                  <a:gd name="T50" fmla="*/ 400 w 400"/>
                  <a:gd name="T51" fmla="*/ 175 h 303"/>
                  <a:gd name="T52" fmla="*/ 400 w 400"/>
                  <a:gd name="T53" fmla="*/ 117 h 303"/>
                  <a:gd name="T54" fmla="*/ 16 w 400"/>
                  <a:gd name="T55" fmla="*/ 108 h 303"/>
                  <a:gd name="T56" fmla="*/ 16 w 400"/>
                  <a:gd name="T57" fmla="*/ 108 h 303"/>
                  <a:gd name="T58" fmla="*/ 18 w 400"/>
                  <a:gd name="T59" fmla="*/ 179 h 303"/>
                  <a:gd name="T60" fmla="*/ 172 w 400"/>
                  <a:gd name="T61" fmla="*/ 222 h 303"/>
                  <a:gd name="T62" fmla="*/ 173 w 400"/>
                  <a:gd name="T63" fmla="*/ 219 h 303"/>
                  <a:gd name="T64" fmla="*/ 220 w 400"/>
                  <a:gd name="T65" fmla="*/ 264 h 303"/>
                  <a:gd name="T66" fmla="*/ 220 w 400"/>
                  <a:gd name="T67" fmla="*/ 264 h 303"/>
                  <a:gd name="T68" fmla="*/ 220 w 400"/>
                  <a:gd name="T69" fmla="*/ 264 h 303"/>
                  <a:gd name="T70" fmla="*/ 238 w 400"/>
                  <a:gd name="T71" fmla="*/ 268 h 303"/>
                  <a:gd name="T72" fmla="*/ 238 w 400"/>
                  <a:gd name="T73" fmla="*/ 268 h 303"/>
                  <a:gd name="T74" fmla="*/ 266 w 400"/>
                  <a:gd name="T75" fmla="*/ 248 h 303"/>
                  <a:gd name="T76" fmla="*/ 266 w 400"/>
                  <a:gd name="T77" fmla="*/ 248 h 303"/>
                  <a:gd name="T78" fmla="*/ 301 w 400"/>
                  <a:gd name="T79" fmla="*/ 152 h 303"/>
                  <a:gd name="T80" fmla="*/ 301 w 400"/>
                  <a:gd name="T81" fmla="*/ 152 h 303"/>
                  <a:gd name="T82" fmla="*/ 301 w 400"/>
                  <a:gd name="T83" fmla="*/ 152 h 303"/>
                  <a:gd name="T84" fmla="*/ 350 w 400"/>
                  <a:gd name="T85" fmla="*/ 147 h 303"/>
                  <a:gd name="T86" fmla="*/ 349 w 400"/>
                  <a:gd name="T87" fmla="*/ 148 h 303"/>
                  <a:gd name="T88" fmla="*/ 362 w 400"/>
                  <a:gd name="T89" fmla="*/ 198 h 303"/>
                  <a:gd name="T90" fmla="*/ 362 w 400"/>
                  <a:gd name="T91" fmla="*/ 198 h 303"/>
                  <a:gd name="T92" fmla="*/ 366 w 400"/>
                  <a:gd name="T93" fmla="*/ 116 h 303"/>
                  <a:gd name="T94" fmla="*/ 366 w 400"/>
                  <a:gd name="T95" fmla="*/ 115 h 303"/>
                  <a:gd name="T96" fmla="*/ 375 w 400"/>
                  <a:gd name="T97" fmla="*/ 171 h 303"/>
                  <a:gd name="T98" fmla="*/ 375 w 400"/>
                  <a:gd name="T99" fmla="*/ 171 h 303"/>
                  <a:gd name="T100" fmla="*/ 380 w 400"/>
                  <a:gd name="T101" fmla="*/ 109 h 303"/>
                  <a:gd name="T102" fmla="*/ 380 w 400"/>
                  <a:gd name="T103" fmla="*/ 10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0" h="303">
                    <a:moveTo>
                      <a:pt x="391" y="99"/>
                    </a:moveTo>
                    <a:cubicBezTo>
                      <a:pt x="390" y="99"/>
                      <a:pt x="390" y="99"/>
                      <a:pt x="390" y="99"/>
                    </a:cubicBezTo>
                    <a:cubicBezTo>
                      <a:pt x="390" y="99"/>
                      <a:pt x="390" y="99"/>
                      <a:pt x="390" y="99"/>
                    </a:cubicBezTo>
                    <a:cubicBezTo>
                      <a:pt x="387" y="97"/>
                      <a:pt x="384" y="97"/>
                      <a:pt x="380" y="97"/>
                    </a:cubicBezTo>
                    <a:cubicBezTo>
                      <a:pt x="377" y="97"/>
                      <a:pt x="373" y="98"/>
                      <a:pt x="370" y="99"/>
                    </a:cubicBezTo>
                    <a:cubicBezTo>
                      <a:pt x="368" y="101"/>
                      <a:pt x="368" y="101"/>
                      <a:pt x="368" y="101"/>
                    </a:cubicBezTo>
                    <a:cubicBezTo>
                      <a:pt x="367" y="101"/>
                      <a:pt x="367" y="101"/>
                      <a:pt x="367" y="101"/>
                    </a:cubicBezTo>
                    <a:cubicBezTo>
                      <a:pt x="365" y="102"/>
                      <a:pt x="365" y="102"/>
                      <a:pt x="365" y="102"/>
                    </a:cubicBezTo>
                    <a:cubicBezTo>
                      <a:pt x="364" y="101"/>
                      <a:pt x="364" y="101"/>
                      <a:pt x="364" y="101"/>
                    </a:cubicBezTo>
                    <a:cubicBezTo>
                      <a:pt x="197" y="3"/>
                      <a:pt x="197" y="3"/>
                      <a:pt x="197" y="3"/>
                    </a:cubicBezTo>
                    <a:cubicBezTo>
                      <a:pt x="193" y="1"/>
                      <a:pt x="189" y="0"/>
                      <a:pt x="185" y="0"/>
                    </a:cubicBezTo>
                    <a:cubicBezTo>
                      <a:pt x="180" y="0"/>
                      <a:pt x="176" y="1"/>
                      <a:pt x="173" y="3"/>
                    </a:cubicBezTo>
                    <a:cubicBezTo>
                      <a:pt x="12" y="96"/>
                      <a:pt x="12" y="96"/>
                      <a:pt x="12" y="96"/>
                    </a:cubicBezTo>
                    <a:cubicBezTo>
                      <a:pt x="12" y="97"/>
                      <a:pt x="12" y="97"/>
                      <a:pt x="12" y="97"/>
                    </a:cubicBezTo>
                    <a:cubicBezTo>
                      <a:pt x="11" y="97"/>
                      <a:pt x="11" y="97"/>
                      <a:pt x="11" y="97"/>
                    </a:cubicBezTo>
                    <a:cubicBezTo>
                      <a:pt x="11" y="97"/>
                      <a:pt x="11" y="97"/>
                      <a:pt x="11" y="97"/>
                    </a:cubicBezTo>
                    <a:cubicBezTo>
                      <a:pt x="11" y="97"/>
                      <a:pt x="11" y="97"/>
                      <a:pt x="11" y="97"/>
                    </a:cubicBezTo>
                    <a:cubicBezTo>
                      <a:pt x="4" y="103"/>
                      <a:pt x="4" y="103"/>
                      <a:pt x="4" y="103"/>
                    </a:cubicBezTo>
                    <a:cubicBezTo>
                      <a:pt x="3" y="104"/>
                      <a:pt x="3" y="104"/>
                      <a:pt x="3" y="104"/>
                    </a:cubicBezTo>
                    <a:cubicBezTo>
                      <a:pt x="0" y="107"/>
                      <a:pt x="0" y="107"/>
                      <a:pt x="0" y="107"/>
                    </a:cubicBezTo>
                    <a:cubicBezTo>
                      <a:pt x="0" y="112"/>
                      <a:pt x="0" y="112"/>
                      <a:pt x="0" y="112"/>
                    </a:cubicBezTo>
                    <a:cubicBezTo>
                      <a:pt x="0" y="113"/>
                      <a:pt x="0" y="113"/>
                      <a:pt x="0" y="113"/>
                    </a:cubicBezTo>
                    <a:cubicBezTo>
                      <a:pt x="0" y="114"/>
                      <a:pt x="0" y="116"/>
                      <a:pt x="0" y="117"/>
                    </a:cubicBezTo>
                    <a:cubicBezTo>
                      <a:pt x="0" y="125"/>
                      <a:pt x="0" y="125"/>
                      <a:pt x="0" y="125"/>
                    </a:cubicBezTo>
                    <a:cubicBezTo>
                      <a:pt x="0" y="169"/>
                      <a:pt x="0" y="169"/>
                      <a:pt x="0" y="169"/>
                    </a:cubicBezTo>
                    <a:cubicBezTo>
                      <a:pt x="0" y="177"/>
                      <a:pt x="5" y="186"/>
                      <a:pt x="12" y="190"/>
                    </a:cubicBezTo>
                    <a:cubicBezTo>
                      <a:pt x="166" y="277"/>
                      <a:pt x="166" y="277"/>
                      <a:pt x="166" y="277"/>
                    </a:cubicBezTo>
                    <a:cubicBezTo>
                      <a:pt x="168" y="278"/>
                      <a:pt x="168" y="278"/>
                      <a:pt x="168" y="278"/>
                    </a:cubicBezTo>
                    <a:cubicBezTo>
                      <a:pt x="168" y="285"/>
                      <a:pt x="168" y="285"/>
                      <a:pt x="168" y="285"/>
                    </a:cubicBezTo>
                    <a:cubicBezTo>
                      <a:pt x="168" y="286"/>
                      <a:pt x="168" y="286"/>
                      <a:pt x="168" y="286"/>
                    </a:cubicBezTo>
                    <a:cubicBezTo>
                      <a:pt x="168" y="287"/>
                      <a:pt x="168" y="287"/>
                      <a:pt x="168" y="287"/>
                    </a:cubicBezTo>
                    <a:cubicBezTo>
                      <a:pt x="169" y="293"/>
                      <a:pt x="173" y="298"/>
                      <a:pt x="177" y="301"/>
                    </a:cubicBezTo>
                    <a:cubicBezTo>
                      <a:pt x="178" y="301"/>
                      <a:pt x="178" y="301"/>
                      <a:pt x="178" y="301"/>
                    </a:cubicBezTo>
                    <a:cubicBezTo>
                      <a:pt x="178" y="301"/>
                      <a:pt x="178" y="301"/>
                      <a:pt x="178" y="301"/>
                    </a:cubicBezTo>
                    <a:cubicBezTo>
                      <a:pt x="181" y="303"/>
                      <a:pt x="184" y="303"/>
                      <a:pt x="188" y="303"/>
                    </a:cubicBezTo>
                    <a:cubicBezTo>
                      <a:pt x="192" y="303"/>
                      <a:pt x="195" y="303"/>
                      <a:pt x="198" y="301"/>
                    </a:cubicBezTo>
                    <a:cubicBezTo>
                      <a:pt x="235" y="280"/>
                      <a:pt x="235" y="280"/>
                      <a:pt x="235" y="280"/>
                    </a:cubicBezTo>
                    <a:cubicBezTo>
                      <a:pt x="236" y="280"/>
                      <a:pt x="237" y="280"/>
                      <a:pt x="238" y="280"/>
                    </a:cubicBezTo>
                    <a:cubicBezTo>
                      <a:pt x="242" y="280"/>
                      <a:pt x="247" y="278"/>
                      <a:pt x="251" y="275"/>
                    </a:cubicBezTo>
                    <a:cubicBezTo>
                      <a:pt x="252" y="273"/>
                      <a:pt x="254" y="271"/>
                      <a:pt x="254" y="269"/>
                    </a:cubicBezTo>
                    <a:cubicBezTo>
                      <a:pt x="359" y="210"/>
                      <a:pt x="359" y="210"/>
                      <a:pt x="359" y="210"/>
                    </a:cubicBezTo>
                    <a:cubicBezTo>
                      <a:pt x="360" y="210"/>
                      <a:pt x="361" y="210"/>
                      <a:pt x="362" y="210"/>
                    </a:cubicBezTo>
                    <a:cubicBezTo>
                      <a:pt x="367" y="210"/>
                      <a:pt x="372" y="208"/>
                      <a:pt x="375" y="205"/>
                    </a:cubicBezTo>
                    <a:cubicBezTo>
                      <a:pt x="377" y="203"/>
                      <a:pt x="378" y="201"/>
                      <a:pt x="379" y="198"/>
                    </a:cubicBezTo>
                    <a:cubicBezTo>
                      <a:pt x="388" y="193"/>
                      <a:pt x="388" y="193"/>
                      <a:pt x="388" y="193"/>
                    </a:cubicBezTo>
                    <a:cubicBezTo>
                      <a:pt x="389" y="193"/>
                      <a:pt x="389" y="193"/>
                      <a:pt x="389" y="193"/>
                    </a:cubicBezTo>
                    <a:cubicBezTo>
                      <a:pt x="389" y="192"/>
                      <a:pt x="389" y="192"/>
                      <a:pt x="389" y="192"/>
                    </a:cubicBezTo>
                    <a:cubicBezTo>
                      <a:pt x="395" y="188"/>
                      <a:pt x="395" y="188"/>
                      <a:pt x="395" y="188"/>
                    </a:cubicBezTo>
                    <a:cubicBezTo>
                      <a:pt x="398" y="185"/>
                      <a:pt x="398" y="185"/>
                      <a:pt x="398" y="185"/>
                    </a:cubicBezTo>
                    <a:cubicBezTo>
                      <a:pt x="399" y="181"/>
                      <a:pt x="399" y="181"/>
                      <a:pt x="399" y="181"/>
                    </a:cubicBezTo>
                    <a:cubicBezTo>
                      <a:pt x="400" y="177"/>
                      <a:pt x="400" y="177"/>
                      <a:pt x="400" y="177"/>
                    </a:cubicBezTo>
                    <a:cubicBezTo>
                      <a:pt x="400" y="175"/>
                      <a:pt x="400" y="175"/>
                      <a:pt x="400" y="175"/>
                    </a:cubicBezTo>
                    <a:cubicBezTo>
                      <a:pt x="400" y="174"/>
                      <a:pt x="400" y="174"/>
                      <a:pt x="400" y="174"/>
                    </a:cubicBezTo>
                    <a:cubicBezTo>
                      <a:pt x="400" y="117"/>
                      <a:pt x="400" y="117"/>
                      <a:pt x="400" y="117"/>
                    </a:cubicBezTo>
                    <a:cubicBezTo>
                      <a:pt x="400" y="110"/>
                      <a:pt x="397" y="103"/>
                      <a:pt x="391" y="99"/>
                    </a:cubicBezTo>
                    <a:close/>
                    <a:moveTo>
                      <a:pt x="16" y="108"/>
                    </a:moveTo>
                    <a:cubicBezTo>
                      <a:pt x="17" y="108"/>
                      <a:pt x="17" y="107"/>
                      <a:pt x="17" y="107"/>
                    </a:cubicBezTo>
                    <a:cubicBezTo>
                      <a:pt x="17" y="107"/>
                      <a:pt x="17" y="108"/>
                      <a:pt x="16" y="108"/>
                    </a:cubicBezTo>
                    <a:close/>
                    <a:moveTo>
                      <a:pt x="12" y="171"/>
                    </a:moveTo>
                    <a:cubicBezTo>
                      <a:pt x="13" y="174"/>
                      <a:pt x="15" y="177"/>
                      <a:pt x="18" y="179"/>
                    </a:cubicBezTo>
                    <a:cubicBezTo>
                      <a:pt x="15" y="177"/>
                      <a:pt x="13" y="174"/>
                      <a:pt x="12" y="171"/>
                    </a:cubicBezTo>
                    <a:close/>
                    <a:moveTo>
                      <a:pt x="172" y="222"/>
                    </a:moveTo>
                    <a:cubicBezTo>
                      <a:pt x="172" y="222"/>
                      <a:pt x="172" y="222"/>
                      <a:pt x="172" y="222"/>
                    </a:cubicBezTo>
                    <a:cubicBezTo>
                      <a:pt x="172" y="221"/>
                      <a:pt x="172" y="220"/>
                      <a:pt x="173" y="219"/>
                    </a:cubicBezTo>
                    <a:cubicBezTo>
                      <a:pt x="172" y="220"/>
                      <a:pt x="172" y="221"/>
                      <a:pt x="172" y="222"/>
                    </a:cubicBezTo>
                    <a:close/>
                    <a:moveTo>
                      <a:pt x="220" y="264"/>
                    </a:moveTo>
                    <a:cubicBezTo>
                      <a:pt x="219" y="264"/>
                      <a:pt x="218" y="263"/>
                      <a:pt x="218" y="263"/>
                    </a:cubicBezTo>
                    <a:cubicBezTo>
                      <a:pt x="218" y="263"/>
                      <a:pt x="219" y="264"/>
                      <a:pt x="220" y="264"/>
                    </a:cubicBezTo>
                    <a:cubicBezTo>
                      <a:pt x="220" y="264"/>
                      <a:pt x="220" y="264"/>
                      <a:pt x="229" y="269"/>
                    </a:cubicBezTo>
                    <a:cubicBezTo>
                      <a:pt x="220" y="264"/>
                      <a:pt x="220" y="264"/>
                      <a:pt x="220" y="264"/>
                    </a:cubicBezTo>
                    <a:close/>
                    <a:moveTo>
                      <a:pt x="238" y="268"/>
                    </a:moveTo>
                    <a:cubicBezTo>
                      <a:pt x="238" y="268"/>
                      <a:pt x="238" y="268"/>
                      <a:pt x="238" y="268"/>
                    </a:cubicBezTo>
                    <a:cubicBezTo>
                      <a:pt x="238" y="268"/>
                      <a:pt x="238" y="268"/>
                      <a:pt x="238" y="268"/>
                    </a:cubicBezTo>
                    <a:cubicBezTo>
                      <a:pt x="238" y="268"/>
                      <a:pt x="238" y="268"/>
                      <a:pt x="238" y="268"/>
                    </a:cubicBezTo>
                    <a:close/>
                    <a:moveTo>
                      <a:pt x="266" y="248"/>
                    </a:moveTo>
                    <a:cubicBezTo>
                      <a:pt x="266" y="248"/>
                      <a:pt x="266" y="248"/>
                      <a:pt x="266" y="248"/>
                    </a:cubicBezTo>
                    <a:cubicBezTo>
                      <a:pt x="271" y="246"/>
                      <a:pt x="275" y="244"/>
                      <a:pt x="278" y="241"/>
                    </a:cubicBezTo>
                    <a:cubicBezTo>
                      <a:pt x="275" y="244"/>
                      <a:pt x="271" y="246"/>
                      <a:pt x="266" y="248"/>
                    </a:cubicBezTo>
                    <a:close/>
                    <a:moveTo>
                      <a:pt x="301" y="152"/>
                    </a:moveTo>
                    <a:cubicBezTo>
                      <a:pt x="301" y="152"/>
                      <a:pt x="301" y="152"/>
                      <a:pt x="301" y="152"/>
                    </a:cubicBezTo>
                    <a:cubicBezTo>
                      <a:pt x="273" y="167"/>
                      <a:pt x="252" y="179"/>
                      <a:pt x="236" y="188"/>
                    </a:cubicBezTo>
                    <a:cubicBezTo>
                      <a:pt x="252" y="179"/>
                      <a:pt x="273" y="167"/>
                      <a:pt x="301" y="152"/>
                    </a:cubicBezTo>
                    <a:cubicBezTo>
                      <a:pt x="315" y="144"/>
                      <a:pt x="331" y="135"/>
                      <a:pt x="349" y="125"/>
                    </a:cubicBezTo>
                    <a:cubicBezTo>
                      <a:pt x="331" y="135"/>
                      <a:pt x="315" y="144"/>
                      <a:pt x="301" y="152"/>
                    </a:cubicBezTo>
                    <a:close/>
                    <a:moveTo>
                      <a:pt x="349" y="148"/>
                    </a:moveTo>
                    <a:cubicBezTo>
                      <a:pt x="349" y="148"/>
                      <a:pt x="349" y="147"/>
                      <a:pt x="350" y="147"/>
                    </a:cubicBezTo>
                    <a:cubicBezTo>
                      <a:pt x="350" y="147"/>
                      <a:pt x="350" y="148"/>
                      <a:pt x="350" y="148"/>
                    </a:cubicBezTo>
                    <a:cubicBezTo>
                      <a:pt x="350" y="147"/>
                      <a:pt x="349" y="147"/>
                      <a:pt x="349" y="148"/>
                    </a:cubicBezTo>
                    <a:close/>
                    <a:moveTo>
                      <a:pt x="362" y="198"/>
                    </a:moveTo>
                    <a:cubicBezTo>
                      <a:pt x="362" y="198"/>
                      <a:pt x="362" y="198"/>
                      <a:pt x="362" y="198"/>
                    </a:cubicBezTo>
                    <a:cubicBezTo>
                      <a:pt x="362" y="198"/>
                      <a:pt x="362" y="198"/>
                      <a:pt x="363" y="198"/>
                    </a:cubicBezTo>
                    <a:cubicBezTo>
                      <a:pt x="362" y="198"/>
                      <a:pt x="362" y="198"/>
                      <a:pt x="362" y="198"/>
                    </a:cubicBezTo>
                    <a:close/>
                    <a:moveTo>
                      <a:pt x="366" y="116"/>
                    </a:moveTo>
                    <a:cubicBezTo>
                      <a:pt x="366" y="116"/>
                      <a:pt x="366" y="116"/>
                      <a:pt x="366" y="116"/>
                    </a:cubicBezTo>
                    <a:cubicBezTo>
                      <a:pt x="366" y="116"/>
                      <a:pt x="366" y="116"/>
                      <a:pt x="366" y="116"/>
                    </a:cubicBezTo>
                    <a:cubicBezTo>
                      <a:pt x="366" y="116"/>
                      <a:pt x="366" y="116"/>
                      <a:pt x="366" y="115"/>
                    </a:cubicBezTo>
                    <a:cubicBezTo>
                      <a:pt x="366" y="116"/>
                      <a:pt x="366" y="116"/>
                      <a:pt x="366" y="116"/>
                    </a:cubicBezTo>
                    <a:close/>
                    <a:moveTo>
                      <a:pt x="375" y="171"/>
                    </a:moveTo>
                    <a:cubicBezTo>
                      <a:pt x="375" y="171"/>
                      <a:pt x="375" y="171"/>
                      <a:pt x="375" y="172"/>
                    </a:cubicBezTo>
                    <a:cubicBezTo>
                      <a:pt x="375" y="171"/>
                      <a:pt x="375" y="171"/>
                      <a:pt x="375" y="171"/>
                    </a:cubicBezTo>
                    <a:close/>
                    <a:moveTo>
                      <a:pt x="380" y="109"/>
                    </a:moveTo>
                    <a:cubicBezTo>
                      <a:pt x="380" y="109"/>
                      <a:pt x="380" y="109"/>
                      <a:pt x="380" y="109"/>
                    </a:cubicBezTo>
                    <a:cubicBezTo>
                      <a:pt x="381" y="109"/>
                      <a:pt x="381" y="109"/>
                      <a:pt x="382" y="109"/>
                    </a:cubicBezTo>
                    <a:cubicBezTo>
                      <a:pt x="381" y="109"/>
                      <a:pt x="381" y="109"/>
                      <a:pt x="380"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pPr defTabSz="914389">
                  <a:defRPr/>
                </a:pPr>
                <a:endParaRPr lang="en-US" kern="0" dirty="0">
                  <a:solidFill>
                    <a:srgbClr val="494949"/>
                  </a:solidFill>
                  <a:latin typeface="Segoe UI"/>
                </a:endParaRPr>
              </a:p>
            </p:txBody>
          </p:sp>
          <p:sp>
            <p:nvSpPr>
              <p:cNvPr id="225" name="Freeform 6"/>
              <p:cNvSpPr>
                <a:spLocks noEditPoints="1"/>
              </p:cNvSpPr>
              <p:nvPr/>
            </p:nvSpPr>
            <p:spPr bwMode="auto">
              <a:xfrm>
                <a:off x="6411" y="2912"/>
                <a:ext cx="806" cy="601"/>
              </a:xfrm>
              <a:custGeom>
                <a:avLst/>
                <a:gdLst>
                  <a:gd name="T0" fmla="*/ 173 w 375"/>
                  <a:gd name="T1" fmla="*/ 196 h 279"/>
                  <a:gd name="T2" fmla="*/ 178 w 375"/>
                  <a:gd name="T3" fmla="*/ 2 h 279"/>
                  <a:gd name="T4" fmla="*/ 166 w 375"/>
                  <a:gd name="T5" fmla="*/ 2 h 279"/>
                  <a:gd name="T6" fmla="*/ 4 w 375"/>
                  <a:gd name="T7" fmla="*/ 96 h 279"/>
                  <a:gd name="T8" fmla="*/ 328 w 375"/>
                  <a:gd name="T9" fmla="*/ 179 h 279"/>
                  <a:gd name="T10" fmla="*/ 340 w 375"/>
                  <a:gd name="T11" fmla="*/ 187 h 279"/>
                  <a:gd name="T12" fmla="*/ 235 w 375"/>
                  <a:gd name="T13" fmla="*/ 231 h 279"/>
                  <a:gd name="T14" fmla="*/ 167 w 375"/>
                  <a:gd name="T15" fmla="*/ 210 h 279"/>
                  <a:gd name="T16" fmla="*/ 352 w 375"/>
                  <a:gd name="T17" fmla="*/ 104 h 279"/>
                  <a:gd name="T18" fmla="*/ 362 w 375"/>
                  <a:gd name="T19" fmla="*/ 98 h 279"/>
                  <a:gd name="T20" fmla="*/ 375 w 375"/>
                  <a:gd name="T21" fmla="*/ 105 h 279"/>
                  <a:gd name="T22" fmla="*/ 374 w 375"/>
                  <a:gd name="T23" fmla="*/ 167 h 279"/>
                  <a:gd name="T24" fmla="*/ 359 w 375"/>
                  <a:gd name="T25" fmla="*/ 176 h 279"/>
                  <a:gd name="T26" fmla="*/ 361 w 375"/>
                  <a:gd name="T27" fmla="*/ 160 h 279"/>
                  <a:gd name="T28" fmla="*/ 362 w 375"/>
                  <a:gd name="T29" fmla="*/ 113 h 279"/>
                  <a:gd name="T30" fmla="*/ 180 w 375"/>
                  <a:gd name="T31" fmla="*/ 262 h 279"/>
                  <a:gd name="T32" fmla="*/ 206 w 375"/>
                  <a:gd name="T33" fmla="*/ 251 h 279"/>
                  <a:gd name="T34" fmla="*/ 179 w 375"/>
                  <a:gd name="T35" fmla="*/ 278 h 279"/>
                  <a:gd name="T36" fmla="*/ 171 w 375"/>
                  <a:gd name="T37" fmla="*/ 278 h 279"/>
                  <a:gd name="T38" fmla="*/ 167 w 375"/>
                  <a:gd name="T39" fmla="*/ 210 h 279"/>
                  <a:gd name="T40" fmla="*/ 0 w 375"/>
                  <a:gd name="T41" fmla="*/ 103 h 279"/>
                  <a:gd name="T42" fmla="*/ 159 w 375"/>
                  <a:gd name="T43" fmla="*/ 210 h 279"/>
                  <a:gd name="T44" fmla="*/ 5 w 375"/>
                  <a:gd name="T45" fmla="*/ 167 h 279"/>
                  <a:gd name="T46" fmla="*/ 0 w 375"/>
                  <a:gd name="T47" fmla="*/ 105 h 279"/>
                  <a:gd name="T48" fmla="*/ 252 w 375"/>
                  <a:gd name="T49" fmla="*/ 208 h 279"/>
                  <a:gd name="T50" fmla="*/ 248 w 375"/>
                  <a:gd name="T51" fmla="*/ 199 h 279"/>
                  <a:gd name="T52" fmla="*/ 299 w 375"/>
                  <a:gd name="T53" fmla="*/ 166 h 279"/>
                  <a:gd name="T54" fmla="*/ 304 w 375"/>
                  <a:gd name="T55" fmla="*/ 174 h 279"/>
                  <a:gd name="T56" fmla="*/ 254 w 375"/>
                  <a:gd name="T57" fmla="*/ 207 h 279"/>
                  <a:gd name="T58" fmla="*/ 208 w 375"/>
                  <a:gd name="T59" fmla="*/ 242 h 279"/>
                  <a:gd name="T60" fmla="*/ 220 w 375"/>
                  <a:gd name="T61" fmla="*/ 245 h 279"/>
                  <a:gd name="T62" fmla="*/ 209 w 375"/>
                  <a:gd name="T63" fmla="*/ 213 h 279"/>
                  <a:gd name="T64" fmla="*/ 208 w 375"/>
                  <a:gd name="T65" fmla="*/ 207 h 279"/>
                  <a:gd name="T66" fmla="*/ 228 w 375"/>
                  <a:gd name="T67" fmla="*/ 214 h 279"/>
                  <a:gd name="T68" fmla="*/ 230 w 375"/>
                  <a:gd name="T69" fmla="*/ 251 h 279"/>
                  <a:gd name="T70" fmla="*/ 223 w 375"/>
                  <a:gd name="T71" fmla="*/ 256 h 279"/>
                  <a:gd name="T72" fmla="*/ 208 w 375"/>
                  <a:gd name="T73" fmla="*/ 242 h 279"/>
                  <a:gd name="T74" fmla="*/ 339 w 375"/>
                  <a:gd name="T75" fmla="*/ 171 h 279"/>
                  <a:gd name="T76" fmla="*/ 344 w 375"/>
                  <a:gd name="T77" fmla="*/ 149 h 279"/>
                  <a:gd name="T78" fmla="*/ 332 w 375"/>
                  <a:gd name="T79" fmla="*/ 137 h 279"/>
                  <a:gd name="T80" fmla="*/ 339 w 375"/>
                  <a:gd name="T81" fmla="*/ 136 h 279"/>
                  <a:gd name="T82" fmla="*/ 355 w 375"/>
                  <a:gd name="T83" fmla="*/ 148 h 279"/>
                  <a:gd name="T84" fmla="*/ 353 w 375"/>
                  <a:gd name="T85" fmla="*/ 184 h 279"/>
                  <a:gd name="T86" fmla="*/ 333 w 375"/>
                  <a:gd name="T87" fmla="*/ 1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5" h="279">
                    <a:moveTo>
                      <a:pt x="173" y="196"/>
                    </a:moveTo>
                    <a:cubicBezTo>
                      <a:pt x="173" y="196"/>
                      <a:pt x="173" y="196"/>
                      <a:pt x="173" y="196"/>
                    </a:cubicBezTo>
                    <a:cubicBezTo>
                      <a:pt x="344" y="99"/>
                      <a:pt x="344" y="99"/>
                      <a:pt x="344" y="99"/>
                    </a:cubicBezTo>
                    <a:cubicBezTo>
                      <a:pt x="344" y="99"/>
                      <a:pt x="344" y="99"/>
                      <a:pt x="178" y="2"/>
                    </a:cubicBezTo>
                    <a:cubicBezTo>
                      <a:pt x="176" y="1"/>
                      <a:pt x="174" y="0"/>
                      <a:pt x="172" y="0"/>
                    </a:cubicBezTo>
                    <a:cubicBezTo>
                      <a:pt x="170" y="0"/>
                      <a:pt x="168" y="1"/>
                      <a:pt x="166" y="2"/>
                    </a:cubicBezTo>
                    <a:cubicBezTo>
                      <a:pt x="166" y="2"/>
                      <a:pt x="166" y="2"/>
                      <a:pt x="5" y="95"/>
                    </a:cubicBezTo>
                    <a:cubicBezTo>
                      <a:pt x="5" y="95"/>
                      <a:pt x="4" y="96"/>
                      <a:pt x="4" y="96"/>
                    </a:cubicBezTo>
                    <a:cubicBezTo>
                      <a:pt x="4" y="96"/>
                      <a:pt x="4" y="96"/>
                      <a:pt x="173" y="196"/>
                    </a:cubicBezTo>
                    <a:close/>
                    <a:moveTo>
                      <a:pt x="328" y="179"/>
                    </a:moveTo>
                    <a:cubicBezTo>
                      <a:pt x="329" y="180"/>
                      <a:pt x="330" y="181"/>
                      <a:pt x="331" y="181"/>
                    </a:cubicBezTo>
                    <a:cubicBezTo>
                      <a:pt x="331" y="181"/>
                      <a:pt x="331" y="181"/>
                      <a:pt x="340" y="187"/>
                    </a:cubicBezTo>
                    <a:cubicBezTo>
                      <a:pt x="340" y="187"/>
                      <a:pt x="340" y="187"/>
                      <a:pt x="235" y="246"/>
                    </a:cubicBezTo>
                    <a:cubicBezTo>
                      <a:pt x="235" y="246"/>
                      <a:pt x="235" y="246"/>
                      <a:pt x="235" y="231"/>
                    </a:cubicBezTo>
                    <a:cubicBezTo>
                      <a:pt x="235" y="231"/>
                      <a:pt x="235" y="231"/>
                      <a:pt x="328" y="179"/>
                    </a:cubicBezTo>
                    <a:close/>
                    <a:moveTo>
                      <a:pt x="167" y="210"/>
                    </a:moveTo>
                    <a:cubicBezTo>
                      <a:pt x="167" y="209"/>
                      <a:pt x="168" y="207"/>
                      <a:pt x="169" y="207"/>
                    </a:cubicBezTo>
                    <a:cubicBezTo>
                      <a:pt x="169" y="207"/>
                      <a:pt x="169" y="207"/>
                      <a:pt x="352" y="104"/>
                    </a:cubicBezTo>
                    <a:cubicBezTo>
                      <a:pt x="352" y="104"/>
                      <a:pt x="352" y="104"/>
                      <a:pt x="352" y="104"/>
                    </a:cubicBezTo>
                    <a:cubicBezTo>
                      <a:pt x="352" y="104"/>
                      <a:pt x="352" y="104"/>
                      <a:pt x="362" y="98"/>
                    </a:cubicBezTo>
                    <a:cubicBezTo>
                      <a:pt x="365" y="96"/>
                      <a:pt x="368" y="96"/>
                      <a:pt x="371" y="98"/>
                    </a:cubicBezTo>
                    <a:cubicBezTo>
                      <a:pt x="373" y="99"/>
                      <a:pt x="375" y="102"/>
                      <a:pt x="375" y="105"/>
                    </a:cubicBezTo>
                    <a:cubicBezTo>
                      <a:pt x="375" y="105"/>
                      <a:pt x="375" y="105"/>
                      <a:pt x="375" y="162"/>
                    </a:cubicBezTo>
                    <a:cubicBezTo>
                      <a:pt x="375" y="162"/>
                      <a:pt x="375" y="162"/>
                      <a:pt x="374" y="167"/>
                    </a:cubicBezTo>
                    <a:cubicBezTo>
                      <a:pt x="374" y="167"/>
                      <a:pt x="374" y="167"/>
                      <a:pt x="368" y="171"/>
                    </a:cubicBezTo>
                    <a:cubicBezTo>
                      <a:pt x="368" y="171"/>
                      <a:pt x="368" y="171"/>
                      <a:pt x="359" y="176"/>
                    </a:cubicBezTo>
                    <a:cubicBezTo>
                      <a:pt x="359" y="176"/>
                      <a:pt x="359" y="176"/>
                      <a:pt x="359" y="161"/>
                    </a:cubicBezTo>
                    <a:cubicBezTo>
                      <a:pt x="359" y="161"/>
                      <a:pt x="359" y="161"/>
                      <a:pt x="361" y="160"/>
                    </a:cubicBezTo>
                    <a:cubicBezTo>
                      <a:pt x="361" y="160"/>
                      <a:pt x="361" y="160"/>
                      <a:pt x="362" y="159"/>
                    </a:cubicBezTo>
                    <a:cubicBezTo>
                      <a:pt x="362" y="159"/>
                      <a:pt x="362" y="159"/>
                      <a:pt x="362" y="113"/>
                    </a:cubicBezTo>
                    <a:cubicBezTo>
                      <a:pt x="362" y="113"/>
                      <a:pt x="362" y="113"/>
                      <a:pt x="180" y="217"/>
                    </a:cubicBezTo>
                    <a:cubicBezTo>
                      <a:pt x="180" y="217"/>
                      <a:pt x="180" y="217"/>
                      <a:pt x="180" y="262"/>
                    </a:cubicBezTo>
                    <a:cubicBezTo>
                      <a:pt x="180" y="262"/>
                      <a:pt x="180" y="262"/>
                      <a:pt x="204" y="249"/>
                    </a:cubicBezTo>
                    <a:cubicBezTo>
                      <a:pt x="204" y="250"/>
                      <a:pt x="205" y="251"/>
                      <a:pt x="206" y="251"/>
                    </a:cubicBezTo>
                    <a:cubicBezTo>
                      <a:pt x="206" y="251"/>
                      <a:pt x="206" y="251"/>
                      <a:pt x="216" y="257"/>
                    </a:cubicBezTo>
                    <a:cubicBezTo>
                      <a:pt x="216" y="257"/>
                      <a:pt x="216" y="257"/>
                      <a:pt x="179" y="278"/>
                    </a:cubicBezTo>
                    <a:cubicBezTo>
                      <a:pt x="178" y="279"/>
                      <a:pt x="176" y="279"/>
                      <a:pt x="175" y="279"/>
                    </a:cubicBezTo>
                    <a:cubicBezTo>
                      <a:pt x="173" y="279"/>
                      <a:pt x="172" y="279"/>
                      <a:pt x="171" y="278"/>
                    </a:cubicBezTo>
                    <a:cubicBezTo>
                      <a:pt x="169" y="277"/>
                      <a:pt x="168" y="275"/>
                      <a:pt x="167" y="273"/>
                    </a:cubicBezTo>
                    <a:cubicBezTo>
                      <a:pt x="167" y="273"/>
                      <a:pt x="167" y="273"/>
                      <a:pt x="167" y="210"/>
                    </a:cubicBezTo>
                    <a:close/>
                    <a:moveTo>
                      <a:pt x="0" y="103"/>
                    </a:moveTo>
                    <a:cubicBezTo>
                      <a:pt x="0" y="103"/>
                      <a:pt x="0" y="103"/>
                      <a:pt x="0" y="103"/>
                    </a:cubicBezTo>
                    <a:cubicBezTo>
                      <a:pt x="165" y="200"/>
                      <a:pt x="165" y="200"/>
                      <a:pt x="165" y="200"/>
                    </a:cubicBezTo>
                    <a:cubicBezTo>
                      <a:pt x="162" y="202"/>
                      <a:pt x="159" y="206"/>
                      <a:pt x="159" y="210"/>
                    </a:cubicBezTo>
                    <a:cubicBezTo>
                      <a:pt x="159" y="210"/>
                      <a:pt x="159" y="210"/>
                      <a:pt x="159" y="255"/>
                    </a:cubicBezTo>
                    <a:cubicBezTo>
                      <a:pt x="159" y="255"/>
                      <a:pt x="159" y="255"/>
                      <a:pt x="5" y="167"/>
                    </a:cubicBezTo>
                    <a:cubicBezTo>
                      <a:pt x="2" y="165"/>
                      <a:pt x="0" y="161"/>
                      <a:pt x="0" y="157"/>
                    </a:cubicBezTo>
                    <a:cubicBezTo>
                      <a:pt x="0" y="157"/>
                      <a:pt x="0" y="157"/>
                      <a:pt x="0" y="105"/>
                    </a:cubicBezTo>
                    <a:cubicBezTo>
                      <a:pt x="0" y="104"/>
                      <a:pt x="0" y="104"/>
                      <a:pt x="0" y="103"/>
                    </a:cubicBezTo>
                    <a:close/>
                    <a:moveTo>
                      <a:pt x="252" y="208"/>
                    </a:moveTo>
                    <a:cubicBezTo>
                      <a:pt x="250" y="208"/>
                      <a:pt x="248" y="206"/>
                      <a:pt x="248" y="204"/>
                    </a:cubicBezTo>
                    <a:cubicBezTo>
                      <a:pt x="248" y="204"/>
                      <a:pt x="248" y="204"/>
                      <a:pt x="248" y="199"/>
                    </a:cubicBezTo>
                    <a:cubicBezTo>
                      <a:pt x="248" y="197"/>
                      <a:pt x="250" y="194"/>
                      <a:pt x="252" y="193"/>
                    </a:cubicBezTo>
                    <a:cubicBezTo>
                      <a:pt x="252" y="193"/>
                      <a:pt x="252" y="193"/>
                      <a:pt x="299" y="166"/>
                    </a:cubicBezTo>
                    <a:cubicBezTo>
                      <a:pt x="302" y="164"/>
                      <a:pt x="304" y="166"/>
                      <a:pt x="304" y="169"/>
                    </a:cubicBezTo>
                    <a:cubicBezTo>
                      <a:pt x="304" y="169"/>
                      <a:pt x="304" y="169"/>
                      <a:pt x="304" y="174"/>
                    </a:cubicBezTo>
                    <a:cubicBezTo>
                      <a:pt x="304" y="177"/>
                      <a:pt x="303" y="179"/>
                      <a:pt x="301" y="181"/>
                    </a:cubicBezTo>
                    <a:cubicBezTo>
                      <a:pt x="301" y="181"/>
                      <a:pt x="301" y="181"/>
                      <a:pt x="254" y="207"/>
                    </a:cubicBezTo>
                    <a:cubicBezTo>
                      <a:pt x="253" y="207"/>
                      <a:pt x="252" y="208"/>
                      <a:pt x="252" y="208"/>
                    </a:cubicBezTo>
                    <a:close/>
                    <a:moveTo>
                      <a:pt x="208" y="242"/>
                    </a:moveTo>
                    <a:cubicBezTo>
                      <a:pt x="209" y="240"/>
                      <a:pt x="212" y="240"/>
                      <a:pt x="214" y="241"/>
                    </a:cubicBezTo>
                    <a:cubicBezTo>
                      <a:pt x="214" y="241"/>
                      <a:pt x="214" y="241"/>
                      <a:pt x="220" y="245"/>
                    </a:cubicBezTo>
                    <a:cubicBezTo>
                      <a:pt x="220" y="245"/>
                      <a:pt x="220" y="245"/>
                      <a:pt x="220" y="220"/>
                    </a:cubicBezTo>
                    <a:cubicBezTo>
                      <a:pt x="220" y="220"/>
                      <a:pt x="220" y="220"/>
                      <a:pt x="209" y="213"/>
                    </a:cubicBezTo>
                    <a:cubicBezTo>
                      <a:pt x="207" y="212"/>
                      <a:pt x="207" y="209"/>
                      <a:pt x="208" y="207"/>
                    </a:cubicBezTo>
                    <a:cubicBezTo>
                      <a:pt x="208" y="207"/>
                      <a:pt x="208" y="207"/>
                      <a:pt x="208" y="207"/>
                    </a:cubicBezTo>
                    <a:cubicBezTo>
                      <a:pt x="209" y="206"/>
                      <a:pt x="212" y="205"/>
                      <a:pt x="214" y="206"/>
                    </a:cubicBezTo>
                    <a:cubicBezTo>
                      <a:pt x="214" y="206"/>
                      <a:pt x="214" y="206"/>
                      <a:pt x="228" y="214"/>
                    </a:cubicBezTo>
                    <a:cubicBezTo>
                      <a:pt x="230" y="215"/>
                      <a:pt x="230" y="218"/>
                      <a:pt x="230" y="218"/>
                    </a:cubicBezTo>
                    <a:cubicBezTo>
                      <a:pt x="230" y="218"/>
                      <a:pt x="230" y="218"/>
                      <a:pt x="230" y="251"/>
                    </a:cubicBezTo>
                    <a:cubicBezTo>
                      <a:pt x="230" y="251"/>
                      <a:pt x="230" y="254"/>
                      <a:pt x="229" y="255"/>
                    </a:cubicBezTo>
                    <a:cubicBezTo>
                      <a:pt x="228" y="255"/>
                      <a:pt x="225" y="257"/>
                      <a:pt x="223" y="256"/>
                    </a:cubicBezTo>
                    <a:cubicBezTo>
                      <a:pt x="223" y="256"/>
                      <a:pt x="223" y="256"/>
                      <a:pt x="209" y="248"/>
                    </a:cubicBezTo>
                    <a:cubicBezTo>
                      <a:pt x="207" y="246"/>
                      <a:pt x="206" y="244"/>
                      <a:pt x="208" y="242"/>
                    </a:cubicBezTo>
                    <a:close/>
                    <a:moveTo>
                      <a:pt x="332" y="172"/>
                    </a:moveTo>
                    <a:cubicBezTo>
                      <a:pt x="333" y="170"/>
                      <a:pt x="337" y="170"/>
                      <a:pt x="339" y="171"/>
                    </a:cubicBezTo>
                    <a:cubicBezTo>
                      <a:pt x="339" y="171"/>
                      <a:pt x="339" y="171"/>
                      <a:pt x="344" y="174"/>
                    </a:cubicBezTo>
                    <a:cubicBezTo>
                      <a:pt x="344" y="174"/>
                      <a:pt x="344" y="174"/>
                      <a:pt x="344" y="149"/>
                    </a:cubicBezTo>
                    <a:cubicBezTo>
                      <a:pt x="344" y="149"/>
                      <a:pt x="344" y="149"/>
                      <a:pt x="333" y="143"/>
                    </a:cubicBezTo>
                    <a:cubicBezTo>
                      <a:pt x="331" y="142"/>
                      <a:pt x="331" y="139"/>
                      <a:pt x="332" y="137"/>
                    </a:cubicBezTo>
                    <a:cubicBezTo>
                      <a:pt x="332" y="137"/>
                      <a:pt x="332" y="137"/>
                      <a:pt x="332" y="137"/>
                    </a:cubicBezTo>
                    <a:cubicBezTo>
                      <a:pt x="333" y="136"/>
                      <a:pt x="337" y="135"/>
                      <a:pt x="339" y="136"/>
                    </a:cubicBezTo>
                    <a:cubicBezTo>
                      <a:pt x="339" y="136"/>
                      <a:pt x="339" y="136"/>
                      <a:pt x="352" y="144"/>
                    </a:cubicBezTo>
                    <a:cubicBezTo>
                      <a:pt x="354" y="145"/>
                      <a:pt x="355" y="148"/>
                      <a:pt x="355" y="148"/>
                    </a:cubicBezTo>
                    <a:cubicBezTo>
                      <a:pt x="355" y="148"/>
                      <a:pt x="355" y="148"/>
                      <a:pt x="355" y="181"/>
                    </a:cubicBezTo>
                    <a:cubicBezTo>
                      <a:pt x="355" y="181"/>
                      <a:pt x="354" y="183"/>
                      <a:pt x="353" y="184"/>
                    </a:cubicBezTo>
                    <a:cubicBezTo>
                      <a:pt x="352" y="185"/>
                      <a:pt x="349" y="187"/>
                      <a:pt x="347" y="185"/>
                    </a:cubicBezTo>
                    <a:cubicBezTo>
                      <a:pt x="347" y="185"/>
                      <a:pt x="347" y="185"/>
                      <a:pt x="333" y="177"/>
                    </a:cubicBezTo>
                    <a:cubicBezTo>
                      <a:pt x="331" y="176"/>
                      <a:pt x="331" y="174"/>
                      <a:pt x="332" y="172"/>
                    </a:cubicBezTo>
                    <a:close/>
                  </a:path>
                </a:pathLst>
              </a:custGeom>
              <a:solidFill>
                <a:srgbClr val="A4A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pPr defTabSz="914389">
                  <a:defRPr/>
                </a:pPr>
                <a:endParaRPr lang="en-US" kern="0" dirty="0">
                  <a:solidFill>
                    <a:srgbClr val="494949"/>
                  </a:solidFill>
                  <a:latin typeface="Segoe UI"/>
                </a:endParaRPr>
              </a:p>
            </p:txBody>
          </p:sp>
        </p:grpSp>
        <p:grpSp>
          <p:nvGrpSpPr>
            <p:cNvPr id="221" name="Group 220"/>
            <p:cNvGrpSpPr/>
            <p:nvPr/>
          </p:nvGrpSpPr>
          <p:grpSpPr>
            <a:xfrm>
              <a:off x="10404531" y="4645976"/>
              <a:ext cx="406916" cy="474456"/>
              <a:chOff x="5754712" y="3863887"/>
              <a:chExt cx="450830" cy="525658"/>
            </a:xfrm>
          </p:grpSpPr>
          <p:sp>
            <p:nvSpPr>
              <p:cNvPr id="222" name="Oval 221"/>
              <p:cNvSpPr/>
              <p:nvPr/>
            </p:nvSpPr>
            <p:spPr bwMode="auto">
              <a:xfrm>
                <a:off x="5779294" y="3863887"/>
                <a:ext cx="397198" cy="162615"/>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algn="ctr" defTabSz="932461"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23" name="Flowchart: Magnetic Disk 10"/>
              <p:cNvSpPr>
                <a:spLocks noChangeAspect="1"/>
              </p:cNvSpPr>
              <p:nvPr/>
            </p:nvSpPr>
            <p:spPr bwMode="auto">
              <a:xfrm>
                <a:off x="5754712" y="3863888"/>
                <a:ext cx="450830" cy="525657"/>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S</a:t>
                </a:r>
              </a:p>
            </p:txBody>
          </p:sp>
        </p:grpSp>
      </p:grpSp>
      <p:grpSp>
        <p:nvGrpSpPr>
          <p:cNvPr id="226" name="Group 225"/>
          <p:cNvGrpSpPr/>
          <p:nvPr/>
        </p:nvGrpSpPr>
        <p:grpSpPr>
          <a:xfrm>
            <a:off x="7301741" y="4379042"/>
            <a:ext cx="406910" cy="474449"/>
            <a:chOff x="5754712" y="3863887"/>
            <a:chExt cx="450830" cy="525658"/>
          </a:xfrm>
        </p:grpSpPr>
        <p:sp>
          <p:nvSpPr>
            <p:cNvPr id="227" name="Oval 226"/>
            <p:cNvSpPr/>
            <p:nvPr/>
          </p:nvSpPr>
          <p:spPr bwMode="auto">
            <a:xfrm>
              <a:off x="5779294" y="3863887"/>
              <a:ext cx="397198" cy="162615"/>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algn="ctr" defTabSz="932461"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28" name="Flowchart: Magnetic Disk 10"/>
            <p:cNvSpPr>
              <a:spLocks noChangeAspect="1"/>
            </p:cNvSpPr>
            <p:nvPr/>
          </p:nvSpPr>
          <p:spPr bwMode="auto">
            <a:xfrm>
              <a:off x="5754712" y="3863888"/>
              <a:ext cx="450830" cy="525657"/>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0" tIns="91438" rIns="0" bIns="0" numCol="1" spcCol="0" rtlCol="0" fromWordArt="0" anchor="ctr" anchorCtr="0" forceAA="0" compatLnSpc="1">
              <a:prstTxWarp prst="textNoShape">
                <a:avLst/>
              </a:prstTxWarp>
              <a:noAutofit/>
            </a:bodyPr>
            <a:lstStyle/>
            <a:p>
              <a:pPr algn="ctr" defTabSz="932461" fontAlgn="base">
                <a:spcBef>
                  <a:spcPct val="0"/>
                </a:spcBef>
                <a:spcAft>
                  <a:spcPct val="0"/>
                </a:spcAft>
                <a:defRPr/>
              </a:pPr>
              <a:r>
                <a:rPr lang="en-US" b="1" kern="0" dirty="0">
                  <a:ln>
                    <a:solidFill>
                      <a:prstClr val="white">
                        <a:alpha val="0"/>
                      </a:prstClr>
                    </a:solidFill>
                  </a:ln>
                  <a:solidFill>
                    <a:prstClr val="white"/>
                  </a:solidFill>
                  <a:latin typeface="Segoe UI"/>
                  <a:ea typeface="Segoe UI" panose="020B0502040204020203" pitchFamily="34" charset="0"/>
                  <a:cs typeface="Segoe UI" panose="020B0502040204020203" pitchFamily="34" charset="0"/>
                </a:rPr>
                <a:t>S</a:t>
              </a:r>
            </a:p>
          </p:txBody>
        </p:sp>
      </p:grpSp>
    </p:spTree>
    <p:extLst>
      <p:ext uri="{BB962C8B-B14F-4D97-AF65-F5344CB8AC3E}">
        <p14:creationId xmlns:p14="http://schemas.microsoft.com/office/powerpoint/2010/main" val="21991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wipe(left)">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wipe(left)">
                                      <p:cBhvr>
                                        <p:cTn id="12" dur="500"/>
                                        <p:tgtEl>
                                          <p:spTgt spid="198"/>
                                        </p:tgtEl>
                                      </p:cBhvr>
                                    </p:animEffect>
                                  </p:childTnLst>
                                </p:cTn>
                              </p:par>
                              <p:par>
                                <p:cTn id="13" presetID="22" presetClass="entr" presetSubtype="8" fill="hold" nodeType="with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wipe(left)">
                                      <p:cBhvr>
                                        <p:cTn id="15" dur="500"/>
                                        <p:tgtEl>
                                          <p:spTgt spid="19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98"/>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9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0"/>
                                        </p:tgtEl>
                                        <p:attrNameLst>
                                          <p:attrName>style.visibility</p:attrName>
                                        </p:attrNameLst>
                                      </p:cBhvr>
                                      <p:to>
                                        <p:strVal val="visible"/>
                                      </p:to>
                                    </p:set>
                                    <p:animEffect transition="in" filter="fade">
                                      <p:cBhvr>
                                        <p:cTn id="26" dur="500"/>
                                        <p:tgtEl>
                                          <p:spTgt spid="200"/>
                                        </p:tgtEl>
                                      </p:cBhvr>
                                    </p:animEffect>
                                  </p:childTnLst>
                                </p:cTn>
                              </p:par>
                              <p:par>
                                <p:cTn id="27" presetID="10" presetClass="exit" presetSubtype="0" fill="hold" nodeType="withEffect">
                                  <p:stCondLst>
                                    <p:cond delay="0"/>
                                  </p:stCondLst>
                                  <p:childTnLst>
                                    <p:animEffect transition="out" filter="fade">
                                      <p:cBhvr>
                                        <p:cTn id="28" dur="500"/>
                                        <p:tgtEl>
                                          <p:spTgt spid="226"/>
                                        </p:tgtEl>
                                      </p:cBhvr>
                                    </p:animEffect>
                                    <p:set>
                                      <p:cBhvr>
                                        <p:cTn id="29" dur="1" fill="hold">
                                          <p:stCondLst>
                                            <p:cond delay="499"/>
                                          </p:stCondLst>
                                        </p:cTn>
                                        <p:tgtEl>
                                          <p:spTgt spid="2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84"/>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193"/>
                                        </p:tgtEl>
                                        <p:attrNameLst>
                                          <p:attrName>style.visibility</p:attrName>
                                        </p:attrNameLst>
                                      </p:cBhvr>
                                      <p:to>
                                        <p:strVal val="visible"/>
                                      </p:to>
                                    </p:set>
                                    <p:animEffect transition="in" filter="wipe(left)">
                                      <p:cBhvr>
                                        <p:cTn id="36" dur="500"/>
                                        <p:tgtEl>
                                          <p:spTgt spid="19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5"/>
                                        </p:tgtEl>
                                        <p:attrNameLst>
                                          <p:attrName>style.visibility</p:attrName>
                                        </p:attrNameLst>
                                      </p:cBhvr>
                                      <p:to>
                                        <p:strVal val="visible"/>
                                      </p:to>
                                    </p:set>
                                    <p:animEffect transition="in" filter="wipe(left)">
                                      <p:cBhvr>
                                        <p:cTn id="41" dur="500"/>
                                        <p:tgtEl>
                                          <p:spTgt spid="195"/>
                                        </p:tgtEl>
                                      </p:cBhvr>
                                    </p:animEffect>
                                  </p:childTnLst>
                                </p:cTn>
                              </p:par>
                              <p:par>
                                <p:cTn id="42" presetID="22" presetClass="entr" presetSubtype="8" fill="hold" nodeType="withEffect">
                                  <p:stCondLst>
                                    <p:cond delay="0"/>
                                  </p:stCondLst>
                                  <p:childTnLst>
                                    <p:set>
                                      <p:cBhvr>
                                        <p:cTn id="43" dur="1" fill="hold">
                                          <p:stCondLst>
                                            <p:cond delay="0"/>
                                          </p:stCondLst>
                                        </p:cTn>
                                        <p:tgtEl>
                                          <p:spTgt spid="194"/>
                                        </p:tgtEl>
                                        <p:attrNameLst>
                                          <p:attrName>style.visibility</p:attrName>
                                        </p:attrNameLst>
                                      </p:cBhvr>
                                      <p:to>
                                        <p:strVal val="visible"/>
                                      </p:to>
                                    </p:set>
                                    <p:animEffect transition="in" filter="wipe(left)">
                                      <p:cBhvr>
                                        <p:cTn id="44" dur="500"/>
                                        <p:tgtEl>
                                          <p:spTgt spid="19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9"/>
                                        </p:tgtEl>
                                        <p:attrNameLst>
                                          <p:attrName>style.visibility</p:attrName>
                                        </p:attrNameLst>
                                      </p:cBhvr>
                                      <p:to>
                                        <p:strVal val="visible"/>
                                      </p:to>
                                    </p:set>
                                    <p:animEffect transition="in" filter="fade">
                                      <p:cBhvr>
                                        <p:cTn id="48" dur="500"/>
                                        <p:tgtEl>
                                          <p:spTgt spid="21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4" grpId="0" animBg="1"/>
      <p:bldP spid="184" grpId="1" animBg="1"/>
      <p:bldP spid="19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Backup e restore</a:t>
            </a:r>
          </a:p>
        </p:txBody>
      </p:sp>
      <p:sp>
        <p:nvSpPr>
          <p:cNvPr id="3" name="Text Placeholder 2"/>
          <p:cNvSpPr>
            <a:spLocks noGrp="1"/>
          </p:cNvSpPr>
          <p:nvPr>
            <p:ph idx="1"/>
          </p:nvPr>
        </p:nvSpPr>
        <p:spPr/>
        <p:txBody>
          <a:bodyPr>
            <a:normAutofit/>
          </a:bodyPr>
          <a:lstStyle/>
          <a:p>
            <a:r>
              <a:rPr lang="it-IT" dirty="0"/>
              <a:t>Diversi modelli componibili</a:t>
            </a:r>
          </a:p>
          <a:p>
            <a:pPr lvl="1"/>
            <a:r>
              <a:rPr lang="it-IT" dirty="0"/>
              <a:t>Completo (FULL), differenziale (DIFF), incrementale (LOG)</a:t>
            </a:r>
          </a:p>
          <a:p>
            <a:r>
              <a:rPr lang="it-IT" dirty="0"/>
              <a:t>«Point-in-time»</a:t>
            </a:r>
          </a:p>
          <a:p>
            <a:pPr lvl="1"/>
            <a:r>
              <a:rPr lang="it-IT" dirty="0"/>
              <a:t>granularità fino a un punto in base a «</a:t>
            </a:r>
            <a:r>
              <a:rPr lang="en-US" dirty="0"/>
              <a:t>retention</a:t>
            </a:r>
            <a:r>
              <a:rPr lang="it-IT" dirty="0"/>
              <a:t>»</a:t>
            </a:r>
          </a:p>
          <a:p>
            <a:pPr lvl="1"/>
            <a:r>
              <a:rPr lang="it-IT" dirty="0"/>
              <a:t>Richiede modello di recovery FULL e backup log</a:t>
            </a:r>
          </a:p>
          <a:p>
            <a:r>
              <a:rPr lang="it-IT" dirty="0"/>
              <a:t>Possono essere crittografati</a:t>
            </a:r>
          </a:p>
          <a:p>
            <a:pPr lvl="1"/>
            <a:r>
              <a:rPr lang="it-IT" dirty="0"/>
              <a:t>Attenzione a non perdere le chiavi crittografiche!</a:t>
            </a:r>
          </a:p>
          <a:p>
            <a:pPr lvl="1"/>
            <a:r>
              <a:rPr lang="it-IT" dirty="0"/>
              <a:t>Automaticamente con TDE (default usa </a:t>
            </a:r>
            <a:r>
              <a:rPr lang="en-US" dirty="0"/>
              <a:t>Database Key</a:t>
            </a:r>
            <a:r>
              <a:rPr lang="it-IT" dirty="0"/>
              <a:t>)</a:t>
            </a:r>
          </a:p>
        </p:txBody>
      </p:sp>
    </p:spTree>
    <p:extLst>
      <p:ext uri="{BB962C8B-B14F-4D97-AF65-F5344CB8AC3E}">
        <p14:creationId xmlns:p14="http://schemas.microsoft.com/office/powerpoint/2010/main" val="2602140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Backup &amp; Restore in Azure SQL Database</a:t>
            </a:r>
          </a:p>
        </p:txBody>
      </p:sp>
      <p:sp>
        <p:nvSpPr>
          <p:cNvPr id="3" name="Text Placeholder 2"/>
          <p:cNvSpPr>
            <a:spLocks noGrp="1"/>
          </p:cNvSpPr>
          <p:nvPr>
            <p:ph idx="1"/>
          </p:nvPr>
        </p:nvSpPr>
        <p:spPr/>
        <p:txBody>
          <a:bodyPr>
            <a:normAutofit/>
          </a:bodyPr>
          <a:lstStyle/>
          <a:p>
            <a:r>
              <a:rPr lang="it-IT" dirty="0"/>
              <a:t>Automatici</a:t>
            </a:r>
          </a:p>
          <a:p>
            <a:pPr lvl="1"/>
            <a:r>
              <a:rPr lang="it-IT" dirty="0"/>
              <a:t>«Full» settimanale</a:t>
            </a:r>
          </a:p>
          <a:p>
            <a:pPr lvl="1"/>
            <a:r>
              <a:rPr lang="it-IT" dirty="0"/>
              <a:t>«Differenziale» qualche ora</a:t>
            </a:r>
          </a:p>
          <a:p>
            <a:pPr lvl="1"/>
            <a:r>
              <a:rPr lang="it-IT" dirty="0"/>
              <a:t>«Log» ogni 5-10 minuti</a:t>
            </a:r>
          </a:p>
          <a:p>
            <a:r>
              <a:rPr lang="it-IT" dirty="0"/>
              <a:t>«</a:t>
            </a:r>
            <a:r>
              <a:rPr lang="en-US" dirty="0"/>
              <a:t>Backup set</a:t>
            </a:r>
            <a:r>
              <a:rPr lang="it-IT" dirty="0"/>
              <a:t>»</a:t>
            </a:r>
          </a:p>
          <a:p>
            <a:pPr lvl="1"/>
            <a:r>
              <a:rPr lang="it-IT" dirty="0"/>
              <a:t>Ridondati localmente</a:t>
            </a:r>
          </a:p>
          <a:p>
            <a:pPr lvl="1"/>
            <a:r>
              <a:rPr lang="it-IT" dirty="0"/>
              <a:t>Ridondati geograficamente (regione geo-politica affine)</a:t>
            </a:r>
          </a:p>
          <a:p>
            <a:pPr lvl="1"/>
            <a:r>
              <a:rPr lang="en-US" dirty="0"/>
              <a:t>Long Term Backup Retention </a:t>
            </a:r>
            <a:r>
              <a:rPr lang="it-IT" dirty="0"/>
              <a:t>(in anteprima)</a:t>
            </a:r>
          </a:p>
          <a:p>
            <a:pPr lvl="2"/>
            <a:r>
              <a:rPr lang="it-IT" dirty="0"/>
              <a:t>Settimanali mantenuti per 10 anni</a:t>
            </a:r>
          </a:p>
        </p:txBody>
      </p:sp>
    </p:spTree>
    <p:extLst>
      <p:ext uri="{BB962C8B-B14F-4D97-AF65-F5344CB8AC3E}">
        <p14:creationId xmlns:p14="http://schemas.microsoft.com/office/powerpoint/2010/main" val="30114023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Report e revisione</a:t>
            </a:r>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p>
        </p:txBody>
      </p:sp>
    </p:spTree>
    <p:extLst>
      <p:ext uri="{BB962C8B-B14F-4D97-AF65-F5344CB8AC3E}">
        <p14:creationId xmlns:p14="http://schemas.microsoft.com/office/powerpoint/2010/main" val="2144399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Cosa tracciare</a:t>
            </a:r>
          </a:p>
        </p:txBody>
      </p:sp>
      <p:sp>
        <p:nvSpPr>
          <p:cNvPr id="5" name="Text Placeholder 4"/>
          <p:cNvSpPr>
            <a:spLocks noGrp="1"/>
          </p:cNvSpPr>
          <p:nvPr>
            <p:ph idx="1"/>
          </p:nvPr>
        </p:nvSpPr>
        <p:spPr/>
        <p:txBody>
          <a:bodyPr/>
          <a:lstStyle/>
          <a:p>
            <a:r>
              <a:rPr lang="it-IT" dirty="0"/>
              <a:t>Accessi</a:t>
            </a:r>
          </a:p>
          <a:p>
            <a:pPr lvl="1"/>
            <a:r>
              <a:rPr lang="it-IT" dirty="0"/>
              <a:t>SQL Server Trace (Profiler, deprecato)</a:t>
            </a:r>
          </a:p>
          <a:p>
            <a:pPr lvl="1"/>
            <a:r>
              <a:rPr lang="it-IT" dirty="0"/>
              <a:t>SQL Server Audit</a:t>
            </a:r>
          </a:p>
          <a:p>
            <a:endParaRPr lang="it-IT" dirty="0"/>
          </a:p>
          <a:p>
            <a:r>
              <a:rPr lang="it-IT" dirty="0"/>
              <a:t>Dati modificati (versioni precedenti)</a:t>
            </a:r>
          </a:p>
          <a:p>
            <a:pPr lvl="1"/>
            <a:r>
              <a:rPr lang="en-US" dirty="0"/>
              <a:t>Change Data Capture</a:t>
            </a:r>
          </a:p>
          <a:p>
            <a:pPr lvl="1"/>
            <a:r>
              <a:rPr lang="en-US" dirty="0"/>
              <a:t>Temporal Databases</a:t>
            </a:r>
          </a:p>
        </p:txBody>
      </p:sp>
    </p:spTree>
    <p:extLst>
      <p:ext uri="{BB962C8B-B14F-4D97-AF65-F5344CB8AC3E}">
        <p14:creationId xmlns:p14="http://schemas.microsoft.com/office/powerpoint/2010/main" val="1998598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SQL Server Audit</a:t>
            </a:r>
          </a:p>
        </p:txBody>
      </p:sp>
      <p:sp>
        <p:nvSpPr>
          <p:cNvPr id="5" name="Text Placeholder 4"/>
          <p:cNvSpPr>
            <a:spLocks noGrp="1"/>
          </p:cNvSpPr>
          <p:nvPr>
            <p:ph idx="1"/>
          </p:nvPr>
        </p:nvSpPr>
        <p:spPr/>
        <p:txBody>
          <a:bodyPr>
            <a:normAutofit/>
          </a:bodyPr>
          <a:lstStyle/>
          <a:p>
            <a:r>
              <a:rPr lang="it-IT" dirty="0"/>
              <a:t>Definizione gruppi di azioni da tracciare</a:t>
            </a:r>
          </a:p>
          <a:p>
            <a:pPr lvl="1"/>
            <a:r>
              <a:rPr lang="it-IT" dirty="0"/>
              <a:t>Server</a:t>
            </a:r>
          </a:p>
          <a:p>
            <a:pPr lvl="1"/>
            <a:r>
              <a:rPr lang="it-IT" dirty="0"/>
              <a:t>Database</a:t>
            </a:r>
          </a:p>
          <a:p>
            <a:r>
              <a:rPr lang="it-IT" dirty="0"/>
              <a:t>Target</a:t>
            </a:r>
          </a:p>
          <a:p>
            <a:pPr lvl="1"/>
            <a:r>
              <a:rPr lang="it-IT" dirty="0"/>
              <a:t>File</a:t>
            </a:r>
          </a:p>
          <a:p>
            <a:pPr lvl="1"/>
            <a:r>
              <a:rPr lang="it-IT" dirty="0"/>
              <a:t>Windows Log</a:t>
            </a:r>
          </a:p>
          <a:p>
            <a:r>
              <a:rPr lang="it-IT" dirty="0"/>
              <a:t>Disponibile con tutte le edizioni</a:t>
            </a:r>
          </a:p>
          <a:p>
            <a:pPr lvl="1"/>
            <a:r>
              <a:rPr lang="it-IT" dirty="0"/>
              <a:t>a partire da SQL Server 2016 Service Pack 1</a:t>
            </a:r>
          </a:p>
          <a:p>
            <a:pPr lvl="1"/>
            <a:r>
              <a:rPr lang="it-IT" dirty="0"/>
              <a:t>Implementazione diversa per Azure SQL Database</a:t>
            </a:r>
          </a:p>
        </p:txBody>
      </p:sp>
    </p:spTree>
    <p:extLst>
      <p:ext uri="{BB962C8B-B14F-4D97-AF65-F5344CB8AC3E}">
        <p14:creationId xmlns:p14="http://schemas.microsoft.com/office/powerpoint/2010/main" val="3755751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Azure SQL Database </a:t>
            </a:r>
            <a:r>
              <a:rPr lang="en-US" dirty="0"/>
              <a:t>Threat Detection</a:t>
            </a:r>
            <a:endParaRPr lang="it-IT" dirty="0"/>
          </a:p>
        </p:txBody>
      </p:sp>
      <p:sp>
        <p:nvSpPr>
          <p:cNvPr id="3" name="Content Placeholder 2"/>
          <p:cNvSpPr>
            <a:spLocks noGrp="1"/>
          </p:cNvSpPr>
          <p:nvPr>
            <p:ph idx="1"/>
          </p:nvPr>
        </p:nvSpPr>
        <p:spPr/>
        <p:txBody>
          <a:bodyPr>
            <a:normAutofit/>
          </a:bodyPr>
          <a:lstStyle/>
          <a:p>
            <a:r>
              <a:rPr lang="it-IT" dirty="0"/>
              <a:t>Semplice opzione da attivare per database</a:t>
            </a:r>
          </a:p>
          <a:p>
            <a:pPr lvl="1"/>
            <a:r>
              <a:rPr lang="it-IT" dirty="0"/>
              <a:t>Richiede attivazione «SQL Database </a:t>
            </a:r>
            <a:r>
              <a:rPr lang="en-US" dirty="0"/>
              <a:t>Auditing</a:t>
            </a:r>
            <a:r>
              <a:rPr lang="it-IT" dirty="0"/>
              <a:t>»</a:t>
            </a:r>
          </a:p>
          <a:p>
            <a:r>
              <a:rPr lang="it-IT" dirty="0"/>
              <a:t>Rileva potenziali minacce/vulnerabilità</a:t>
            </a:r>
          </a:p>
          <a:p>
            <a:pPr lvl="1"/>
            <a:r>
              <a:rPr lang="it-IT" dirty="0"/>
              <a:t>Attacchi di tipo «</a:t>
            </a:r>
            <a:r>
              <a:rPr lang="en-US" dirty="0"/>
              <a:t>SQL Injection</a:t>
            </a:r>
            <a:r>
              <a:rPr lang="it-IT" dirty="0"/>
              <a:t>»</a:t>
            </a:r>
          </a:p>
          <a:p>
            <a:pPr lvl="1"/>
            <a:r>
              <a:rPr lang="it-IT" dirty="0"/>
              <a:t>Accessi anomali (es. da luoghi anomali)</a:t>
            </a:r>
          </a:p>
          <a:p>
            <a:r>
              <a:rPr lang="it-IT" dirty="0"/>
              <a:t>Allarmi</a:t>
            </a:r>
          </a:p>
          <a:p>
            <a:pPr lvl="1"/>
            <a:r>
              <a:rPr lang="it-IT" dirty="0"/>
              <a:t>In tempo reale</a:t>
            </a:r>
          </a:p>
          <a:p>
            <a:pPr lvl="1"/>
            <a:r>
              <a:rPr lang="it-IT" dirty="0"/>
              <a:t>Raccomandazioni cosa investigare/come mitigare/rimediare</a:t>
            </a:r>
          </a:p>
        </p:txBody>
      </p:sp>
    </p:spTree>
    <p:extLst>
      <p:ext uri="{BB962C8B-B14F-4D97-AF65-F5344CB8AC3E}">
        <p14:creationId xmlns:p14="http://schemas.microsoft.com/office/powerpoint/2010/main" val="42559291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Policy Based Management</a:t>
            </a:r>
          </a:p>
        </p:txBody>
      </p:sp>
      <p:sp>
        <p:nvSpPr>
          <p:cNvPr id="5" name="Text Placeholder 4"/>
          <p:cNvSpPr>
            <a:spLocks noGrp="1"/>
          </p:cNvSpPr>
          <p:nvPr>
            <p:ph idx="1"/>
          </p:nvPr>
        </p:nvSpPr>
        <p:spPr/>
        <p:txBody>
          <a:bodyPr>
            <a:normAutofit/>
          </a:bodyPr>
          <a:lstStyle/>
          <a:p>
            <a:r>
              <a:rPr lang="it-IT" dirty="0"/>
              <a:t>Infrastruttura per</a:t>
            </a:r>
          </a:p>
          <a:p>
            <a:pPr lvl="1"/>
            <a:r>
              <a:rPr lang="it-IT" dirty="0"/>
              <a:t>Definizione «policy»</a:t>
            </a:r>
          </a:p>
          <a:p>
            <a:pPr lvl="1"/>
            <a:r>
              <a:rPr lang="it-IT" dirty="0"/>
              <a:t>Controllo conformità installazione con «policy»</a:t>
            </a:r>
          </a:p>
          <a:p>
            <a:r>
              <a:rPr lang="it-IT" dirty="0"/>
              <a:t>Serie di «policy» conformi a </a:t>
            </a:r>
            <a:r>
              <a:rPr lang="en-US" dirty="0"/>
              <a:t>Best Practice</a:t>
            </a:r>
          </a:p>
          <a:p>
            <a:pPr lvl="1"/>
            <a:r>
              <a:rPr lang="it-IT" dirty="0"/>
              <a:t>Categoria di policy per sicurezza!</a:t>
            </a:r>
            <a:endParaRPr lang="en-US" dirty="0"/>
          </a:p>
          <a:p>
            <a:r>
              <a:rPr lang="it-IT" dirty="0"/>
              <a:t>Enterprise Policy Management Framework</a:t>
            </a:r>
          </a:p>
          <a:p>
            <a:pPr lvl="1"/>
            <a:r>
              <a:rPr lang="it-IT" dirty="0">
                <a:hlinkClick r:id="rId3"/>
              </a:rPr>
              <a:t>http://aka.ms/epmframework</a:t>
            </a:r>
            <a:r>
              <a:rPr lang="it-IT" dirty="0"/>
              <a:t>  </a:t>
            </a:r>
          </a:p>
        </p:txBody>
      </p:sp>
    </p:spTree>
    <p:extLst>
      <p:ext uri="{BB962C8B-B14F-4D97-AF65-F5344CB8AC3E}">
        <p14:creationId xmlns:p14="http://schemas.microsoft.com/office/powerpoint/2010/main" val="1947880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Data Capture</a:t>
            </a:r>
          </a:p>
        </p:txBody>
      </p:sp>
      <p:sp>
        <p:nvSpPr>
          <p:cNvPr id="3" name="Text Placeholder 2"/>
          <p:cNvSpPr>
            <a:spLocks noGrp="1"/>
          </p:cNvSpPr>
          <p:nvPr>
            <p:ph idx="1"/>
          </p:nvPr>
        </p:nvSpPr>
        <p:spPr/>
        <p:txBody>
          <a:bodyPr>
            <a:normAutofit/>
          </a:bodyPr>
          <a:lstStyle/>
          <a:p>
            <a:r>
              <a:rPr lang="it-IT" sz="3200" dirty="0"/>
              <a:t>Soluzione tradizionale Audit modifiche dati?</a:t>
            </a:r>
          </a:p>
          <a:p>
            <a:pPr lvl="1"/>
            <a:r>
              <a:rPr lang="it-IT" sz="2800" dirty="0"/>
              <a:t>Trigger! Ma…</a:t>
            </a:r>
          </a:p>
          <a:p>
            <a:pPr lvl="1"/>
            <a:r>
              <a:rPr lang="it-IT" sz="2800" dirty="0"/>
              <a:t>…complessità, prestazioni… </a:t>
            </a:r>
            <a:r>
              <a:rPr lang="it-IT" sz="2800" dirty="0">
                <a:sym typeface="Wingdings" panose="05000000000000000000" pitchFamily="2" charset="2"/>
              </a:rPr>
              <a:t></a:t>
            </a:r>
            <a:endParaRPr lang="it-IT" sz="3200" dirty="0"/>
          </a:p>
          <a:p>
            <a:r>
              <a:rPr lang="it-IT" sz="3200" dirty="0"/>
              <a:t>CDC cattura automaticamente modifiche</a:t>
            </a:r>
          </a:p>
          <a:p>
            <a:pPr lvl="1"/>
            <a:r>
              <a:rPr lang="it-IT" sz="2800" dirty="0"/>
              <a:t>Pensato principalmente per caricare DWH</a:t>
            </a:r>
          </a:p>
          <a:p>
            <a:pPr lvl="1"/>
            <a:r>
              <a:rPr lang="it-IT" sz="2800" dirty="0"/>
              <a:t>Genericamente va bene per tenere storico modifiche</a:t>
            </a:r>
          </a:p>
        </p:txBody>
      </p:sp>
      <p:pic>
        <p:nvPicPr>
          <p:cNvPr id="4" name="Picture 3" descr="cdc-process.png"/>
          <p:cNvPicPr>
            <a:picLocks noChangeAspect="1"/>
          </p:cNvPicPr>
          <p:nvPr/>
        </p:nvPicPr>
        <p:blipFill>
          <a:blip r:embed="rId3" cstate="print"/>
          <a:stretch>
            <a:fillRect/>
          </a:stretch>
        </p:blipFill>
        <p:spPr>
          <a:xfrm>
            <a:off x="9356270" y="1834171"/>
            <a:ext cx="2529213" cy="4240150"/>
          </a:xfrm>
          <a:prstGeom prst="rect">
            <a:avLst/>
          </a:prstGeom>
        </p:spPr>
      </p:pic>
    </p:spTree>
    <p:extLst>
      <p:ext uri="{BB962C8B-B14F-4D97-AF65-F5344CB8AC3E}">
        <p14:creationId xmlns:p14="http://schemas.microsoft.com/office/powerpoint/2010/main" val="4208382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Modifiche Database Temporali</a:t>
            </a:r>
          </a:p>
        </p:txBody>
      </p:sp>
      <p:sp>
        <p:nvSpPr>
          <p:cNvPr id="92" name="Rectangle 91"/>
          <p:cNvSpPr/>
          <p:nvPr/>
        </p:nvSpPr>
        <p:spPr bwMode="auto">
          <a:xfrm>
            <a:off x="926963" y="1977511"/>
            <a:ext cx="6823414" cy="2448232"/>
          </a:xfrm>
          <a:prstGeom prst="rect">
            <a:avLst/>
          </a:prstGeom>
          <a:solidFill>
            <a:srgbClr val="F79646">
              <a:alpha val="0"/>
            </a:srgbClr>
          </a:solidFill>
          <a:ln w="25400" cap="flat" cmpd="sng" algn="ctr">
            <a:solidFill>
              <a:srgbClr val="B18126"/>
            </a:solidFill>
            <a:prstDash val="dash"/>
            <a:headEnd type="none" w="med" len="med"/>
            <a:tailEnd type="none" w="med" len="med"/>
          </a:ln>
          <a:effectLst/>
        </p:spPr>
        <p:txBody>
          <a:bodyPr rot="0" spcFirstLastPara="0" vertOverflow="overflow" horzOverflow="overflow" vert="horz" wrap="square" lIns="67231" tIns="33615" rIns="33615" bIns="67231" numCol="1" spcCol="0" rtlCol="0" fromWordArt="0" anchor="b" anchorCtr="0" forceAA="0" compatLnSpc="1">
            <a:prstTxWarp prst="textNoShape">
              <a:avLst/>
            </a:prstTxWarp>
            <a:noAutofit/>
          </a:bodyPr>
          <a:lstStyle/>
          <a:p>
            <a:pPr algn="ctr" defTabSz="672128" fontAlgn="base">
              <a:spcBef>
                <a:spcPct val="0"/>
              </a:spcBef>
              <a:spcAft>
                <a:spcPct val="0"/>
              </a:spcAft>
              <a:defRPr/>
            </a:pPr>
            <a:endParaRPr lang="en-US" sz="1324" kern="0" spc="-3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3" name="TextBox 92"/>
          <p:cNvSpPr txBox="1"/>
          <p:nvPr/>
        </p:nvSpPr>
        <p:spPr>
          <a:xfrm>
            <a:off x="1232411" y="2166166"/>
            <a:ext cx="2635659" cy="420951"/>
          </a:xfrm>
          <a:prstGeom prst="rect">
            <a:avLst/>
          </a:prstGeom>
          <a:noFill/>
        </p:spPr>
        <p:txBody>
          <a:bodyPr wrap="none" lIns="134462" tIns="107570" rIns="134462" bIns="107570" rtlCol="0">
            <a:spAutoFit/>
          </a:bodyPr>
          <a:lstStyle/>
          <a:p>
            <a:pPr defTabSz="457194">
              <a:lnSpc>
                <a:spcPct val="90000"/>
              </a:lnSpc>
            </a:pPr>
            <a:r>
              <a:rPr lang="it-IT" sz="1471" spc="-37" dirty="0">
                <a:solidFill>
                  <a:prstClr val="black"/>
                </a:solidFill>
                <a:latin typeface="Segoe UI Semilight" panose="020B0402040204020203" pitchFamily="34" charset="0"/>
                <a:cs typeface="Segoe UI Semilight" panose="020B0402040204020203" pitchFamily="34" charset="0"/>
              </a:rPr>
              <a:t>«</a:t>
            </a:r>
            <a:r>
              <a:rPr lang="en-US" sz="1471" spc="-37" dirty="0">
                <a:solidFill>
                  <a:prstClr val="black"/>
                </a:solidFill>
                <a:latin typeface="Segoe UI Semilight" panose="020B0402040204020203" pitchFamily="34" charset="0"/>
                <a:cs typeface="Segoe UI Semilight" panose="020B0402040204020203" pitchFamily="34" charset="0"/>
              </a:rPr>
              <a:t>Temporal table</a:t>
            </a:r>
            <a:r>
              <a:rPr lang="it-IT" sz="1471" spc="-37" dirty="0">
                <a:solidFill>
                  <a:prstClr val="black"/>
                </a:solidFill>
                <a:latin typeface="Segoe UI Semilight" panose="020B0402040204020203" pitchFamily="34" charset="0"/>
                <a:cs typeface="Segoe UI Semilight" panose="020B0402040204020203" pitchFamily="34" charset="0"/>
              </a:rPr>
              <a:t>» (dati correnti)</a:t>
            </a:r>
          </a:p>
        </p:txBody>
      </p:sp>
      <p:sp>
        <p:nvSpPr>
          <p:cNvPr id="94" name="Right Arrow 93"/>
          <p:cNvSpPr/>
          <p:nvPr/>
        </p:nvSpPr>
        <p:spPr bwMode="auto">
          <a:xfrm rot="16200000">
            <a:off x="1805635" y="4620496"/>
            <a:ext cx="1347410" cy="364837"/>
          </a:xfrm>
          <a:prstGeom prst="rightArrow">
            <a:avLst>
              <a:gd name="adj1" fmla="val 50000"/>
              <a:gd name="adj2" fmla="val 101282"/>
            </a:avLst>
          </a:prstGeom>
          <a:solidFill>
            <a:srgbClr val="505050"/>
          </a:solidFill>
          <a:ln w="25400"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67231" tIns="33615" rIns="67231" bIns="33615" numCol="1" spcCol="0" rtlCol="0" fromWordArt="0" anchor="ctr" anchorCtr="0" forceAA="0" compatLnSpc="1">
            <a:prstTxWarp prst="textNoShape">
              <a:avLst/>
            </a:prstTxWarp>
            <a:noAutofit/>
          </a:bodyPr>
          <a:lstStyle/>
          <a:p>
            <a:pPr algn="ctr" defTabSz="672128" fontAlgn="base">
              <a:lnSpc>
                <a:spcPct val="90000"/>
              </a:lnSpc>
              <a:spcBef>
                <a:spcPct val="0"/>
              </a:spcBef>
              <a:spcAft>
                <a:spcPct val="0"/>
              </a:spcAft>
              <a:defRPr/>
            </a:pPr>
            <a:endParaRPr lang="en-US" sz="1471" kern="0" spc="-37" dirty="0">
              <a:solidFill>
                <a:prstClr val="black"/>
              </a:solidFill>
              <a:latin typeface="Arial"/>
            </a:endParaRPr>
          </a:p>
        </p:txBody>
      </p:sp>
      <p:sp>
        <p:nvSpPr>
          <p:cNvPr id="95" name="TextBox 94"/>
          <p:cNvSpPr txBox="1"/>
          <p:nvPr/>
        </p:nvSpPr>
        <p:spPr>
          <a:xfrm>
            <a:off x="4179956" y="5036801"/>
            <a:ext cx="2353079" cy="475913"/>
          </a:xfrm>
          <a:prstGeom prst="rect">
            <a:avLst/>
          </a:prstGeom>
          <a:noFill/>
        </p:spPr>
        <p:txBody>
          <a:bodyPr wrap="square" lIns="134462" tIns="107570" rIns="134462" bIns="107570" rtlCol="0">
            <a:spAutoFit/>
          </a:bodyPr>
          <a:lstStyle/>
          <a:p>
            <a:pPr defTabSz="457194">
              <a:lnSpc>
                <a:spcPct val="90000"/>
              </a:lnSpc>
              <a:defRPr/>
            </a:pPr>
            <a:r>
              <a:rPr lang="en-US" sz="1765" kern="0" spc="-37" dirty="0">
                <a:solidFill>
                  <a:prstClr val="black"/>
                </a:solidFill>
                <a:latin typeface="Arial"/>
              </a:rPr>
              <a:t>Insert / Bulk Insert</a:t>
            </a:r>
          </a:p>
        </p:txBody>
      </p:sp>
      <p:sp>
        <p:nvSpPr>
          <p:cNvPr id="96" name="TextBox 95"/>
          <p:cNvSpPr txBox="1"/>
          <p:nvPr/>
        </p:nvSpPr>
        <p:spPr>
          <a:xfrm>
            <a:off x="3399722" y="2842425"/>
            <a:ext cx="1675162" cy="422441"/>
          </a:xfrm>
          <a:prstGeom prst="rect">
            <a:avLst/>
          </a:prstGeom>
          <a:noFill/>
        </p:spPr>
        <p:txBody>
          <a:bodyPr wrap="square" lIns="134462" tIns="107570" rIns="134462" bIns="107570" rtlCol="0">
            <a:spAutoFit/>
          </a:bodyPr>
          <a:lstStyle/>
          <a:p>
            <a:pPr defTabSz="457194">
              <a:lnSpc>
                <a:spcPct val="90000"/>
              </a:lnSpc>
              <a:defRPr/>
            </a:pPr>
            <a:r>
              <a:rPr lang="it-IT" sz="1400" kern="0" spc="-37" dirty="0">
                <a:solidFill>
                  <a:prstClr val="black"/>
                </a:solidFill>
                <a:latin typeface="Arial"/>
              </a:rPr>
              <a:t>* Versioni vecchie</a:t>
            </a:r>
          </a:p>
        </p:txBody>
      </p:sp>
      <p:sp>
        <p:nvSpPr>
          <p:cNvPr id="97" name="Rectangle 96"/>
          <p:cNvSpPr/>
          <p:nvPr/>
        </p:nvSpPr>
        <p:spPr>
          <a:xfrm>
            <a:off x="4179956" y="4740527"/>
            <a:ext cx="2353079" cy="336759"/>
          </a:xfrm>
          <a:prstGeom prst="rect">
            <a:avLst/>
          </a:prstGeom>
        </p:spPr>
        <p:txBody>
          <a:bodyPr wrap="square" lIns="134462">
            <a:spAutoFit/>
          </a:bodyPr>
          <a:lstStyle/>
          <a:p>
            <a:pPr defTabSz="457194">
              <a:lnSpc>
                <a:spcPct val="90000"/>
              </a:lnSpc>
              <a:defRPr/>
            </a:pPr>
            <a:r>
              <a:rPr lang="en-US" sz="1765" kern="0" spc="-37" dirty="0">
                <a:solidFill>
                  <a:prstClr val="black"/>
                </a:solidFill>
                <a:latin typeface="Arial"/>
              </a:rPr>
              <a:t>Update */ Delete *</a:t>
            </a:r>
          </a:p>
        </p:txBody>
      </p:sp>
      <p:grpSp>
        <p:nvGrpSpPr>
          <p:cNvPr id="98" name="Group 11"/>
          <p:cNvGrpSpPr>
            <a:grpSpLocks noChangeAspect="1"/>
          </p:cNvGrpSpPr>
          <p:nvPr/>
        </p:nvGrpSpPr>
        <p:grpSpPr bwMode="auto">
          <a:xfrm>
            <a:off x="1526126" y="2733714"/>
            <a:ext cx="1823172" cy="1390288"/>
            <a:chOff x="1141" y="423"/>
            <a:chExt cx="3024" cy="2306"/>
          </a:xfrm>
        </p:grpSpPr>
        <p:sp>
          <p:nvSpPr>
            <p:cNvPr id="99" name="AutoShape 10"/>
            <p:cNvSpPr>
              <a:spLocks noChangeAspect="1" noChangeArrowheads="1" noTextEdit="1"/>
            </p:cNvSpPr>
            <p:nvPr/>
          </p:nvSpPr>
          <p:spPr bwMode="auto">
            <a:xfrm>
              <a:off x="1141" y="424"/>
              <a:ext cx="3024"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0" name="Rectangle 12"/>
            <p:cNvSpPr>
              <a:spLocks noChangeArrowheads="1"/>
            </p:cNvSpPr>
            <p:nvPr/>
          </p:nvSpPr>
          <p:spPr bwMode="auto">
            <a:xfrm>
              <a:off x="1141" y="423"/>
              <a:ext cx="3024" cy="22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1" name="Rectangle 13"/>
            <p:cNvSpPr>
              <a:spLocks noChangeArrowheads="1"/>
            </p:cNvSpPr>
            <p:nvPr/>
          </p:nvSpPr>
          <p:spPr bwMode="auto">
            <a:xfrm>
              <a:off x="1141" y="423"/>
              <a:ext cx="3024"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2" name="Rectangle 14"/>
            <p:cNvSpPr>
              <a:spLocks noChangeArrowheads="1"/>
            </p:cNvSpPr>
            <p:nvPr/>
          </p:nvSpPr>
          <p:spPr bwMode="auto">
            <a:xfrm>
              <a:off x="1249" y="540"/>
              <a:ext cx="2803"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3" name="Rectangle 15"/>
            <p:cNvSpPr>
              <a:spLocks noChangeArrowheads="1"/>
            </p:cNvSpPr>
            <p:nvPr/>
          </p:nvSpPr>
          <p:spPr bwMode="auto">
            <a:xfrm>
              <a:off x="1249" y="959"/>
              <a:ext cx="389"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4" name="Rectangle 16"/>
            <p:cNvSpPr>
              <a:spLocks noChangeArrowheads="1"/>
            </p:cNvSpPr>
            <p:nvPr/>
          </p:nvSpPr>
          <p:spPr bwMode="auto">
            <a:xfrm>
              <a:off x="1651" y="959"/>
              <a:ext cx="389"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5" name="Rectangle 17"/>
            <p:cNvSpPr>
              <a:spLocks noChangeArrowheads="1"/>
            </p:cNvSpPr>
            <p:nvPr/>
          </p:nvSpPr>
          <p:spPr bwMode="auto">
            <a:xfrm>
              <a:off x="2053"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6" name="Rectangle 18"/>
            <p:cNvSpPr>
              <a:spLocks noChangeArrowheads="1"/>
            </p:cNvSpPr>
            <p:nvPr/>
          </p:nvSpPr>
          <p:spPr bwMode="auto">
            <a:xfrm>
              <a:off x="2455"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7" name="Rectangle 19"/>
            <p:cNvSpPr>
              <a:spLocks noChangeArrowheads="1"/>
            </p:cNvSpPr>
            <p:nvPr/>
          </p:nvSpPr>
          <p:spPr bwMode="auto">
            <a:xfrm>
              <a:off x="2857" y="959"/>
              <a:ext cx="391"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8" name="Rectangle 20"/>
            <p:cNvSpPr>
              <a:spLocks noChangeArrowheads="1"/>
            </p:cNvSpPr>
            <p:nvPr/>
          </p:nvSpPr>
          <p:spPr bwMode="auto">
            <a:xfrm>
              <a:off x="3260"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09" name="Rectangle 21"/>
            <p:cNvSpPr>
              <a:spLocks noChangeArrowheads="1"/>
            </p:cNvSpPr>
            <p:nvPr/>
          </p:nvSpPr>
          <p:spPr bwMode="auto">
            <a:xfrm>
              <a:off x="3662" y="959"/>
              <a:ext cx="390"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0" name="Rectangle 22"/>
            <p:cNvSpPr>
              <a:spLocks noChangeArrowheads="1"/>
            </p:cNvSpPr>
            <p:nvPr/>
          </p:nvSpPr>
          <p:spPr bwMode="auto">
            <a:xfrm>
              <a:off x="1249" y="1369"/>
              <a:ext cx="389"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1" name="Rectangle 23"/>
            <p:cNvSpPr>
              <a:spLocks noChangeArrowheads="1"/>
            </p:cNvSpPr>
            <p:nvPr/>
          </p:nvSpPr>
          <p:spPr bwMode="auto">
            <a:xfrm>
              <a:off x="1651" y="1369"/>
              <a:ext cx="389"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2" name="Rectangle 24"/>
            <p:cNvSpPr>
              <a:spLocks noChangeArrowheads="1"/>
            </p:cNvSpPr>
            <p:nvPr/>
          </p:nvSpPr>
          <p:spPr bwMode="auto">
            <a:xfrm>
              <a:off x="2053"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3" name="Rectangle 25"/>
            <p:cNvSpPr>
              <a:spLocks noChangeArrowheads="1"/>
            </p:cNvSpPr>
            <p:nvPr/>
          </p:nvSpPr>
          <p:spPr bwMode="auto">
            <a:xfrm>
              <a:off x="2455"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4" name="Rectangle 26"/>
            <p:cNvSpPr>
              <a:spLocks noChangeArrowheads="1"/>
            </p:cNvSpPr>
            <p:nvPr/>
          </p:nvSpPr>
          <p:spPr bwMode="auto">
            <a:xfrm>
              <a:off x="2857" y="1369"/>
              <a:ext cx="391"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5" name="Rectangle 27"/>
            <p:cNvSpPr>
              <a:spLocks noChangeArrowheads="1"/>
            </p:cNvSpPr>
            <p:nvPr/>
          </p:nvSpPr>
          <p:spPr bwMode="auto">
            <a:xfrm>
              <a:off x="3260"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6" name="Rectangle 28"/>
            <p:cNvSpPr>
              <a:spLocks noChangeArrowheads="1"/>
            </p:cNvSpPr>
            <p:nvPr/>
          </p:nvSpPr>
          <p:spPr bwMode="auto">
            <a:xfrm>
              <a:off x="3662" y="1369"/>
              <a:ext cx="390"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7" name="Rectangle 29"/>
            <p:cNvSpPr>
              <a:spLocks noChangeArrowheads="1"/>
            </p:cNvSpPr>
            <p:nvPr/>
          </p:nvSpPr>
          <p:spPr bwMode="auto">
            <a:xfrm>
              <a:off x="1249" y="1780"/>
              <a:ext cx="389"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8" name="Rectangle 30"/>
            <p:cNvSpPr>
              <a:spLocks noChangeArrowheads="1"/>
            </p:cNvSpPr>
            <p:nvPr/>
          </p:nvSpPr>
          <p:spPr bwMode="auto">
            <a:xfrm>
              <a:off x="1651" y="1780"/>
              <a:ext cx="389"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19" name="Rectangle 31"/>
            <p:cNvSpPr>
              <a:spLocks noChangeArrowheads="1"/>
            </p:cNvSpPr>
            <p:nvPr/>
          </p:nvSpPr>
          <p:spPr bwMode="auto">
            <a:xfrm>
              <a:off x="2053"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0" name="Rectangle 32"/>
            <p:cNvSpPr>
              <a:spLocks noChangeArrowheads="1"/>
            </p:cNvSpPr>
            <p:nvPr/>
          </p:nvSpPr>
          <p:spPr bwMode="auto">
            <a:xfrm>
              <a:off x="2455"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1" name="Rectangle 33"/>
            <p:cNvSpPr>
              <a:spLocks noChangeArrowheads="1"/>
            </p:cNvSpPr>
            <p:nvPr/>
          </p:nvSpPr>
          <p:spPr bwMode="auto">
            <a:xfrm>
              <a:off x="2857" y="1780"/>
              <a:ext cx="391"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2" name="Rectangle 34"/>
            <p:cNvSpPr>
              <a:spLocks noChangeArrowheads="1"/>
            </p:cNvSpPr>
            <p:nvPr/>
          </p:nvSpPr>
          <p:spPr bwMode="auto">
            <a:xfrm>
              <a:off x="3260"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3" name="Rectangle 35"/>
            <p:cNvSpPr>
              <a:spLocks noChangeArrowheads="1"/>
            </p:cNvSpPr>
            <p:nvPr/>
          </p:nvSpPr>
          <p:spPr bwMode="auto">
            <a:xfrm>
              <a:off x="3662" y="1780"/>
              <a:ext cx="390"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4" name="Rectangle 36"/>
            <p:cNvSpPr>
              <a:spLocks noChangeArrowheads="1"/>
            </p:cNvSpPr>
            <p:nvPr/>
          </p:nvSpPr>
          <p:spPr bwMode="auto">
            <a:xfrm>
              <a:off x="1249" y="2191"/>
              <a:ext cx="389"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5" name="Rectangle 37"/>
            <p:cNvSpPr>
              <a:spLocks noChangeArrowheads="1"/>
            </p:cNvSpPr>
            <p:nvPr/>
          </p:nvSpPr>
          <p:spPr bwMode="auto">
            <a:xfrm>
              <a:off x="1651" y="2191"/>
              <a:ext cx="389"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6" name="Rectangle 38"/>
            <p:cNvSpPr>
              <a:spLocks noChangeArrowheads="1"/>
            </p:cNvSpPr>
            <p:nvPr/>
          </p:nvSpPr>
          <p:spPr bwMode="auto">
            <a:xfrm>
              <a:off x="2053"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7" name="Rectangle 39"/>
            <p:cNvSpPr>
              <a:spLocks noChangeArrowheads="1"/>
            </p:cNvSpPr>
            <p:nvPr/>
          </p:nvSpPr>
          <p:spPr bwMode="auto">
            <a:xfrm>
              <a:off x="2455"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8" name="Rectangle 40"/>
            <p:cNvSpPr>
              <a:spLocks noChangeArrowheads="1"/>
            </p:cNvSpPr>
            <p:nvPr/>
          </p:nvSpPr>
          <p:spPr bwMode="auto">
            <a:xfrm>
              <a:off x="2857" y="2191"/>
              <a:ext cx="391"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29" name="Rectangle 41"/>
            <p:cNvSpPr>
              <a:spLocks noChangeArrowheads="1"/>
            </p:cNvSpPr>
            <p:nvPr/>
          </p:nvSpPr>
          <p:spPr bwMode="auto">
            <a:xfrm>
              <a:off x="3260"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30" name="Rectangle 42"/>
            <p:cNvSpPr>
              <a:spLocks noChangeArrowheads="1"/>
            </p:cNvSpPr>
            <p:nvPr/>
          </p:nvSpPr>
          <p:spPr bwMode="auto">
            <a:xfrm>
              <a:off x="3662" y="2191"/>
              <a:ext cx="390"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31" name="Freeform 44"/>
            <p:cNvSpPr>
              <a:spLocks/>
            </p:cNvSpPr>
            <p:nvPr/>
          </p:nvSpPr>
          <p:spPr bwMode="auto">
            <a:xfrm>
              <a:off x="1141" y="2685"/>
              <a:ext cx="3024" cy="44"/>
            </a:xfrm>
            <a:custGeom>
              <a:avLst/>
              <a:gdLst>
                <a:gd name="T0" fmla="*/ 3024 w 3024"/>
                <a:gd name="T1" fmla="*/ 0 h 44"/>
                <a:gd name="T2" fmla="*/ 3024 w 3024"/>
                <a:gd name="T3" fmla="*/ 0 h 44"/>
                <a:gd name="T4" fmla="*/ 0 w 3024"/>
                <a:gd name="T5" fmla="*/ 0 h 44"/>
                <a:gd name="T6" fmla="*/ 0 w 3024"/>
                <a:gd name="T7" fmla="*/ 44 h 44"/>
                <a:gd name="T8" fmla="*/ 3024 w 3024"/>
                <a:gd name="T9" fmla="*/ 44 h 44"/>
                <a:gd name="T10" fmla="*/ 3024 w 3024"/>
                <a:gd name="T11" fmla="*/ 0 h 44"/>
              </a:gdLst>
              <a:ahLst/>
              <a:cxnLst>
                <a:cxn ang="0">
                  <a:pos x="T0" y="T1"/>
                </a:cxn>
                <a:cxn ang="0">
                  <a:pos x="T2" y="T3"/>
                </a:cxn>
                <a:cxn ang="0">
                  <a:pos x="T4" y="T5"/>
                </a:cxn>
                <a:cxn ang="0">
                  <a:pos x="T6" y="T7"/>
                </a:cxn>
                <a:cxn ang="0">
                  <a:pos x="T8" y="T9"/>
                </a:cxn>
                <a:cxn ang="0">
                  <a:pos x="T10" y="T11"/>
                </a:cxn>
              </a:cxnLst>
              <a:rect l="0" t="0" r="r" b="b"/>
              <a:pathLst>
                <a:path w="3024" h="44">
                  <a:moveTo>
                    <a:pt x="3024" y="0"/>
                  </a:moveTo>
                  <a:lnTo>
                    <a:pt x="3024" y="0"/>
                  </a:lnTo>
                  <a:lnTo>
                    <a:pt x="0" y="0"/>
                  </a:lnTo>
                  <a:lnTo>
                    <a:pt x="0" y="44"/>
                  </a:lnTo>
                  <a:lnTo>
                    <a:pt x="3024" y="44"/>
                  </a:lnTo>
                  <a:lnTo>
                    <a:pt x="30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grpSp>
      <p:grpSp>
        <p:nvGrpSpPr>
          <p:cNvPr id="132" name="Group 11"/>
          <p:cNvGrpSpPr>
            <a:grpSpLocks noChangeAspect="1"/>
          </p:cNvGrpSpPr>
          <p:nvPr/>
        </p:nvGrpSpPr>
        <p:grpSpPr bwMode="auto">
          <a:xfrm>
            <a:off x="5143012" y="2733714"/>
            <a:ext cx="1823172" cy="1390288"/>
            <a:chOff x="1141" y="423"/>
            <a:chExt cx="3024" cy="2306"/>
          </a:xfrm>
        </p:grpSpPr>
        <p:sp>
          <p:nvSpPr>
            <p:cNvPr id="133" name="AutoShape 10"/>
            <p:cNvSpPr>
              <a:spLocks noChangeAspect="1" noChangeArrowheads="1" noTextEdit="1"/>
            </p:cNvSpPr>
            <p:nvPr/>
          </p:nvSpPr>
          <p:spPr bwMode="auto">
            <a:xfrm>
              <a:off x="1141" y="424"/>
              <a:ext cx="3024"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34" name="Rectangle 12"/>
            <p:cNvSpPr>
              <a:spLocks noChangeArrowheads="1"/>
            </p:cNvSpPr>
            <p:nvPr/>
          </p:nvSpPr>
          <p:spPr bwMode="auto">
            <a:xfrm>
              <a:off x="1141" y="423"/>
              <a:ext cx="3024" cy="22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35" name="Rectangle 13"/>
            <p:cNvSpPr>
              <a:spLocks noChangeArrowheads="1"/>
            </p:cNvSpPr>
            <p:nvPr/>
          </p:nvSpPr>
          <p:spPr bwMode="auto">
            <a:xfrm>
              <a:off x="1141" y="423"/>
              <a:ext cx="3024"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36" name="Rectangle 14"/>
            <p:cNvSpPr>
              <a:spLocks noChangeArrowheads="1"/>
            </p:cNvSpPr>
            <p:nvPr/>
          </p:nvSpPr>
          <p:spPr bwMode="auto">
            <a:xfrm>
              <a:off x="1249" y="540"/>
              <a:ext cx="2803"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37" name="Rectangle 15"/>
            <p:cNvSpPr>
              <a:spLocks noChangeArrowheads="1"/>
            </p:cNvSpPr>
            <p:nvPr/>
          </p:nvSpPr>
          <p:spPr bwMode="auto">
            <a:xfrm>
              <a:off x="1249" y="959"/>
              <a:ext cx="389"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38" name="Rectangle 16"/>
            <p:cNvSpPr>
              <a:spLocks noChangeArrowheads="1"/>
            </p:cNvSpPr>
            <p:nvPr/>
          </p:nvSpPr>
          <p:spPr bwMode="auto">
            <a:xfrm>
              <a:off x="1651" y="959"/>
              <a:ext cx="389"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39" name="Rectangle 17"/>
            <p:cNvSpPr>
              <a:spLocks noChangeArrowheads="1"/>
            </p:cNvSpPr>
            <p:nvPr/>
          </p:nvSpPr>
          <p:spPr bwMode="auto">
            <a:xfrm>
              <a:off x="2053"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0" name="Rectangle 18"/>
            <p:cNvSpPr>
              <a:spLocks noChangeArrowheads="1"/>
            </p:cNvSpPr>
            <p:nvPr/>
          </p:nvSpPr>
          <p:spPr bwMode="auto">
            <a:xfrm>
              <a:off x="2455"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1" name="Rectangle 19"/>
            <p:cNvSpPr>
              <a:spLocks noChangeArrowheads="1"/>
            </p:cNvSpPr>
            <p:nvPr/>
          </p:nvSpPr>
          <p:spPr bwMode="auto">
            <a:xfrm>
              <a:off x="2857" y="959"/>
              <a:ext cx="391"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2" name="Rectangle 20"/>
            <p:cNvSpPr>
              <a:spLocks noChangeArrowheads="1"/>
            </p:cNvSpPr>
            <p:nvPr/>
          </p:nvSpPr>
          <p:spPr bwMode="auto">
            <a:xfrm>
              <a:off x="3260"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3" name="Rectangle 21"/>
            <p:cNvSpPr>
              <a:spLocks noChangeArrowheads="1"/>
            </p:cNvSpPr>
            <p:nvPr/>
          </p:nvSpPr>
          <p:spPr bwMode="auto">
            <a:xfrm>
              <a:off x="3662" y="959"/>
              <a:ext cx="390"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4" name="Rectangle 22"/>
            <p:cNvSpPr>
              <a:spLocks noChangeArrowheads="1"/>
            </p:cNvSpPr>
            <p:nvPr/>
          </p:nvSpPr>
          <p:spPr bwMode="auto">
            <a:xfrm>
              <a:off x="1249" y="1369"/>
              <a:ext cx="389"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5" name="Rectangle 23"/>
            <p:cNvSpPr>
              <a:spLocks noChangeArrowheads="1"/>
            </p:cNvSpPr>
            <p:nvPr/>
          </p:nvSpPr>
          <p:spPr bwMode="auto">
            <a:xfrm>
              <a:off x="1651" y="1369"/>
              <a:ext cx="389"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6" name="Rectangle 24"/>
            <p:cNvSpPr>
              <a:spLocks noChangeArrowheads="1"/>
            </p:cNvSpPr>
            <p:nvPr/>
          </p:nvSpPr>
          <p:spPr bwMode="auto">
            <a:xfrm>
              <a:off x="2053"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7" name="Rectangle 25"/>
            <p:cNvSpPr>
              <a:spLocks noChangeArrowheads="1"/>
            </p:cNvSpPr>
            <p:nvPr/>
          </p:nvSpPr>
          <p:spPr bwMode="auto">
            <a:xfrm>
              <a:off x="2455"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8" name="Rectangle 26"/>
            <p:cNvSpPr>
              <a:spLocks noChangeArrowheads="1"/>
            </p:cNvSpPr>
            <p:nvPr/>
          </p:nvSpPr>
          <p:spPr bwMode="auto">
            <a:xfrm>
              <a:off x="2857" y="1369"/>
              <a:ext cx="391"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49" name="Rectangle 27"/>
            <p:cNvSpPr>
              <a:spLocks noChangeArrowheads="1"/>
            </p:cNvSpPr>
            <p:nvPr/>
          </p:nvSpPr>
          <p:spPr bwMode="auto">
            <a:xfrm>
              <a:off x="3260"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0" name="Rectangle 28"/>
            <p:cNvSpPr>
              <a:spLocks noChangeArrowheads="1"/>
            </p:cNvSpPr>
            <p:nvPr/>
          </p:nvSpPr>
          <p:spPr bwMode="auto">
            <a:xfrm>
              <a:off x="3662" y="1369"/>
              <a:ext cx="390"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1" name="Rectangle 29"/>
            <p:cNvSpPr>
              <a:spLocks noChangeArrowheads="1"/>
            </p:cNvSpPr>
            <p:nvPr/>
          </p:nvSpPr>
          <p:spPr bwMode="auto">
            <a:xfrm>
              <a:off x="1249" y="1780"/>
              <a:ext cx="389"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2" name="Rectangle 30"/>
            <p:cNvSpPr>
              <a:spLocks noChangeArrowheads="1"/>
            </p:cNvSpPr>
            <p:nvPr/>
          </p:nvSpPr>
          <p:spPr bwMode="auto">
            <a:xfrm>
              <a:off x="1651" y="1780"/>
              <a:ext cx="389"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3" name="Rectangle 31"/>
            <p:cNvSpPr>
              <a:spLocks noChangeArrowheads="1"/>
            </p:cNvSpPr>
            <p:nvPr/>
          </p:nvSpPr>
          <p:spPr bwMode="auto">
            <a:xfrm>
              <a:off x="2053"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4" name="Rectangle 32"/>
            <p:cNvSpPr>
              <a:spLocks noChangeArrowheads="1"/>
            </p:cNvSpPr>
            <p:nvPr/>
          </p:nvSpPr>
          <p:spPr bwMode="auto">
            <a:xfrm>
              <a:off x="2455"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5" name="Rectangle 33"/>
            <p:cNvSpPr>
              <a:spLocks noChangeArrowheads="1"/>
            </p:cNvSpPr>
            <p:nvPr/>
          </p:nvSpPr>
          <p:spPr bwMode="auto">
            <a:xfrm>
              <a:off x="2857" y="1780"/>
              <a:ext cx="391"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6" name="Rectangle 34"/>
            <p:cNvSpPr>
              <a:spLocks noChangeArrowheads="1"/>
            </p:cNvSpPr>
            <p:nvPr/>
          </p:nvSpPr>
          <p:spPr bwMode="auto">
            <a:xfrm>
              <a:off x="3260"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7" name="Rectangle 35"/>
            <p:cNvSpPr>
              <a:spLocks noChangeArrowheads="1"/>
            </p:cNvSpPr>
            <p:nvPr/>
          </p:nvSpPr>
          <p:spPr bwMode="auto">
            <a:xfrm>
              <a:off x="3662" y="1780"/>
              <a:ext cx="390"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8" name="Rectangle 36"/>
            <p:cNvSpPr>
              <a:spLocks noChangeArrowheads="1"/>
            </p:cNvSpPr>
            <p:nvPr/>
          </p:nvSpPr>
          <p:spPr bwMode="auto">
            <a:xfrm>
              <a:off x="1249" y="2191"/>
              <a:ext cx="389"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59" name="Rectangle 37"/>
            <p:cNvSpPr>
              <a:spLocks noChangeArrowheads="1"/>
            </p:cNvSpPr>
            <p:nvPr/>
          </p:nvSpPr>
          <p:spPr bwMode="auto">
            <a:xfrm>
              <a:off x="1651" y="2191"/>
              <a:ext cx="389"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60" name="Rectangle 38"/>
            <p:cNvSpPr>
              <a:spLocks noChangeArrowheads="1"/>
            </p:cNvSpPr>
            <p:nvPr/>
          </p:nvSpPr>
          <p:spPr bwMode="auto">
            <a:xfrm>
              <a:off x="2053"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61" name="Rectangle 39"/>
            <p:cNvSpPr>
              <a:spLocks noChangeArrowheads="1"/>
            </p:cNvSpPr>
            <p:nvPr/>
          </p:nvSpPr>
          <p:spPr bwMode="auto">
            <a:xfrm>
              <a:off x="2455"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62" name="Rectangle 40"/>
            <p:cNvSpPr>
              <a:spLocks noChangeArrowheads="1"/>
            </p:cNvSpPr>
            <p:nvPr/>
          </p:nvSpPr>
          <p:spPr bwMode="auto">
            <a:xfrm>
              <a:off x="2857" y="2191"/>
              <a:ext cx="391"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63" name="Rectangle 41"/>
            <p:cNvSpPr>
              <a:spLocks noChangeArrowheads="1"/>
            </p:cNvSpPr>
            <p:nvPr/>
          </p:nvSpPr>
          <p:spPr bwMode="auto">
            <a:xfrm>
              <a:off x="3260"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64" name="Rectangle 42"/>
            <p:cNvSpPr>
              <a:spLocks noChangeArrowheads="1"/>
            </p:cNvSpPr>
            <p:nvPr/>
          </p:nvSpPr>
          <p:spPr bwMode="auto">
            <a:xfrm>
              <a:off x="3662" y="2191"/>
              <a:ext cx="390"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65" name="Freeform 44"/>
            <p:cNvSpPr>
              <a:spLocks/>
            </p:cNvSpPr>
            <p:nvPr/>
          </p:nvSpPr>
          <p:spPr bwMode="auto">
            <a:xfrm>
              <a:off x="1141" y="2685"/>
              <a:ext cx="3024" cy="44"/>
            </a:xfrm>
            <a:custGeom>
              <a:avLst/>
              <a:gdLst>
                <a:gd name="T0" fmla="*/ 3024 w 3024"/>
                <a:gd name="T1" fmla="*/ 0 h 44"/>
                <a:gd name="T2" fmla="*/ 3024 w 3024"/>
                <a:gd name="T3" fmla="*/ 0 h 44"/>
                <a:gd name="T4" fmla="*/ 0 w 3024"/>
                <a:gd name="T5" fmla="*/ 0 h 44"/>
                <a:gd name="T6" fmla="*/ 0 w 3024"/>
                <a:gd name="T7" fmla="*/ 44 h 44"/>
                <a:gd name="T8" fmla="*/ 3024 w 3024"/>
                <a:gd name="T9" fmla="*/ 44 h 44"/>
                <a:gd name="T10" fmla="*/ 3024 w 3024"/>
                <a:gd name="T11" fmla="*/ 0 h 44"/>
              </a:gdLst>
              <a:ahLst/>
              <a:cxnLst>
                <a:cxn ang="0">
                  <a:pos x="T0" y="T1"/>
                </a:cxn>
                <a:cxn ang="0">
                  <a:pos x="T2" y="T3"/>
                </a:cxn>
                <a:cxn ang="0">
                  <a:pos x="T4" y="T5"/>
                </a:cxn>
                <a:cxn ang="0">
                  <a:pos x="T6" y="T7"/>
                </a:cxn>
                <a:cxn ang="0">
                  <a:pos x="T8" y="T9"/>
                </a:cxn>
                <a:cxn ang="0">
                  <a:pos x="T10" y="T11"/>
                </a:cxn>
              </a:cxnLst>
              <a:rect l="0" t="0" r="r" b="b"/>
              <a:pathLst>
                <a:path w="3024" h="44">
                  <a:moveTo>
                    <a:pt x="3024" y="0"/>
                  </a:moveTo>
                  <a:lnTo>
                    <a:pt x="3024" y="0"/>
                  </a:lnTo>
                  <a:lnTo>
                    <a:pt x="0" y="0"/>
                  </a:lnTo>
                  <a:lnTo>
                    <a:pt x="0" y="44"/>
                  </a:lnTo>
                  <a:lnTo>
                    <a:pt x="3024" y="44"/>
                  </a:lnTo>
                  <a:lnTo>
                    <a:pt x="30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grpSp>
      <p:grpSp>
        <p:nvGrpSpPr>
          <p:cNvPr id="166" name="Group 165"/>
          <p:cNvGrpSpPr/>
          <p:nvPr/>
        </p:nvGrpSpPr>
        <p:grpSpPr>
          <a:xfrm>
            <a:off x="5261479" y="3517556"/>
            <a:ext cx="320981" cy="472716"/>
            <a:chOff x="7976323" y="2702776"/>
            <a:chExt cx="436563" cy="642937"/>
          </a:xfrm>
        </p:grpSpPr>
        <p:sp>
          <p:nvSpPr>
            <p:cNvPr id="167" name="Rectangle 166"/>
            <p:cNvSpPr/>
            <p:nvPr/>
          </p:nvSpPr>
          <p:spPr bwMode="auto">
            <a:xfrm>
              <a:off x="8105554" y="3024245"/>
              <a:ext cx="196090" cy="249451"/>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34462" tIns="107570" rIns="134462" bIns="107570" numCol="1" spcCol="0" rtlCol="0" fromWordArt="0" anchor="t" anchorCtr="0" forceAA="0" compatLnSpc="1">
              <a:prstTxWarp prst="textNoShape">
                <a:avLst/>
              </a:prstTxWarp>
              <a:noAutofit/>
            </a:bodyPr>
            <a:lstStyle/>
            <a:p>
              <a:pPr marL="252130" indent="-252130" algn="ctr" defTabSz="685639" fontAlgn="base">
                <a:lnSpc>
                  <a:spcPct val="90000"/>
                </a:lnSpc>
                <a:spcBef>
                  <a:spcPct val="0"/>
                </a:spcBef>
                <a:spcAft>
                  <a:spcPct val="0"/>
                </a:spcAft>
                <a:buFont typeface="Wingdings 3" panose="05040102010807070707" pitchFamily="18" charset="2"/>
                <a:buChar char="Æ"/>
                <a:defRPr/>
              </a:pPr>
              <a:endParaRPr lang="en-US" sz="1471" b="1" kern="0" dirty="0">
                <a:solidFill>
                  <a:prstClr val="white"/>
                </a:solidFill>
                <a:latin typeface="Arial"/>
                <a:ea typeface="Segoe UI" pitchFamily="34" charset="0"/>
                <a:cs typeface="Segoe UI" pitchFamily="34" charset="0"/>
              </a:endParaRPr>
            </a:p>
          </p:txBody>
        </p:sp>
        <p:grpSp>
          <p:nvGrpSpPr>
            <p:cNvPr id="168" name="Group 4"/>
            <p:cNvGrpSpPr>
              <a:grpSpLocks noChangeAspect="1"/>
            </p:cNvGrpSpPr>
            <p:nvPr/>
          </p:nvGrpSpPr>
          <p:grpSpPr bwMode="auto">
            <a:xfrm>
              <a:off x="7976323" y="2702776"/>
              <a:ext cx="436563" cy="642937"/>
              <a:chOff x="4917" y="2319"/>
              <a:chExt cx="275" cy="405"/>
            </a:xfrm>
          </p:grpSpPr>
          <p:sp>
            <p:nvSpPr>
              <p:cNvPr id="169" name="AutoShape 3"/>
              <p:cNvSpPr>
                <a:spLocks noChangeAspect="1" noChangeArrowheads="1" noTextEdit="1"/>
              </p:cNvSpPr>
              <p:nvPr/>
            </p:nvSpPr>
            <p:spPr bwMode="auto">
              <a:xfrm>
                <a:off x="4918" y="2319"/>
                <a:ext cx="274"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defRPr/>
                </a:pPr>
                <a:endParaRPr lang="en-US" sz="1324" kern="0" dirty="0">
                  <a:solidFill>
                    <a:prstClr val="black"/>
                  </a:solidFill>
                  <a:latin typeface="Arial"/>
                </a:endParaRPr>
              </a:p>
            </p:txBody>
          </p:sp>
          <p:sp>
            <p:nvSpPr>
              <p:cNvPr id="170" name="Freeform 5"/>
              <p:cNvSpPr>
                <a:spLocks/>
              </p:cNvSpPr>
              <p:nvPr/>
            </p:nvSpPr>
            <p:spPr bwMode="auto">
              <a:xfrm>
                <a:off x="4969" y="2319"/>
                <a:ext cx="170" cy="191"/>
              </a:xfrm>
              <a:custGeom>
                <a:avLst/>
                <a:gdLst>
                  <a:gd name="T0" fmla="*/ 207 w 207"/>
                  <a:gd name="T1" fmla="*/ 214 h 234"/>
                  <a:gd name="T2" fmla="*/ 161 w 207"/>
                  <a:gd name="T3" fmla="*/ 214 h 234"/>
                  <a:gd name="T4" fmla="*/ 161 w 207"/>
                  <a:gd name="T5" fmla="*/ 102 h 234"/>
                  <a:gd name="T6" fmla="*/ 104 w 207"/>
                  <a:gd name="T7" fmla="*/ 45 h 234"/>
                  <a:gd name="T8" fmla="*/ 46 w 207"/>
                  <a:gd name="T9" fmla="*/ 102 h 234"/>
                  <a:gd name="T10" fmla="*/ 46 w 207"/>
                  <a:gd name="T11" fmla="*/ 234 h 234"/>
                  <a:gd name="T12" fmla="*/ 0 w 207"/>
                  <a:gd name="T13" fmla="*/ 234 h 234"/>
                  <a:gd name="T14" fmla="*/ 0 w 207"/>
                  <a:gd name="T15" fmla="*/ 102 h 234"/>
                  <a:gd name="T16" fmla="*/ 104 w 207"/>
                  <a:gd name="T17" fmla="*/ 0 h 234"/>
                  <a:gd name="T18" fmla="*/ 207 w 207"/>
                  <a:gd name="T19" fmla="*/ 102 h 234"/>
                  <a:gd name="T20" fmla="*/ 207 w 207"/>
                  <a:gd name="T21" fmla="*/ 214 h 234"/>
                  <a:gd name="T22" fmla="*/ 207 w 207"/>
                  <a:gd name="T23" fmla="*/ 2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34">
                    <a:moveTo>
                      <a:pt x="207" y="214"/>
                    </a:moveTo>
                    <a:cubicBezTo>
                      <a:pt x="161" y="214"/>
                      <a:pt x="161" y="214"/>
                      <a:pt x="161" y="214"/>
                    </a:cubicBezTo>
                    <a:cubicBezTo>
                      <a:pt x="161" y="190"/>
                      <a:pt x="161" y="102"/>
                      <a:pt x="161" y="102"/>
                    </a:cubicBezTo>
                    <a:cubicBezTo>
                      <a:pt x="161" y="72"/>
                      <a:pt x="134" y="45"/>
                      <a:pt x="104" y="45"/>
                    </a:cubicBezTo>
                    <a:cubicBezTo>
                      <a:pt x="73" y="45"/>
                      <a:pt x="46" y="72"/>
                      <a:pt x="46" y="102"/>
                    </a:cubicBezTo>
                    <a:cubicBezTo>
                      <a:pt x="46" y="234"/>
                      <a:pt x="46" y="234"/>
                      <a:pt x="46" y="234"/>
                    </a:cubicBezTo>
                    <a:cubicBezTo>
                      <a:pt x="0" y="234"/>
                      <a:pt x="0" y="234"/>
                      <a:pt x="0" y="234"/>
                    </a:cubicBezTo>
                    <a:cubicBezTo>
                      <a:pt x="0" y="102"/>
                      <a:pt x="0" y="102"/>
                      <a:pt x="0" y="102"/>
                    </a:cubicBezTo>
                    <a:cubicBezTo>
                      <a:pt x="0" y="45"/>
                      <a:pt x="46" y="0"/>
                      <a:pt x="104" y="0"/>
                    </a:cubicBezTo>
                    <a:cubicBezTo>
                      <a:pt x="161" y="0"/>
                      <a:pt x="207" y="45"/>
                      <a:pt x="207" y="102"/>
                    </a:cubicBezTo>
                    <a:cubicBezTo>
                      <a:pt x="207" y="214"/>
                      <a:pt x="207" y="214"/>
                      <a:pt x="207" y="214"/>
                    </a:cubicBezTo>
                    <a:cubicBezTo>
                      <a:pt x="207" y="214"/>
                      <a:pt x="207" y="214"/>
                      <a:pt x="207" y="214"/>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defRPr/>
                </a:pPr>
                <a:endParaRPr lang="en-US" sz="1324" kern="0" dirty="0">
                  <a:solidFill>
                    <a:prstClr val="black"/>
                  </a:solidFill>
                  <a:latin typeface="Arial"/>
                </a:endParaRPr>
              </a:p>
            </p:txBody>
          </p:sp>
          <p:sp>
            <p:nvSpPr>
              <p:cNvPr id="171" name="Freeform 6"/>
              <p:cNvSpPr>
                <a:spLocks noEditPoints="1"/>
              </p:cNvSpPr>
              <p:nvPr/>
            </p:nvSpPr>
            <p:spPr bwMode="auto">
              <a:xfrm>
                <a:off x="4917" y="2470"/>
                <a:ext cx="275" cy="253"/>
              </a:xfrm>
              <a:custGeom>
                <a:avLst/>
                <a:gdLst>
                  <a:gd name="T0" fmla="*/ 0 w 334"/>
                  <a:gd name="T1" fmla="*/ 0 h 309"/>
                  <a:gd name="T2" fmla="*/ 0 w 334"/>
                  <a:gd name="T3" fmla="*/ 309 h 309"/>
                  <a:gd name="T4" fmla="*/ 334 w 334"/>
                  <a:gd name="T5" fmla="*/ 309 h 309"/>
                  <a:gd name="T6" fmla="*/ 334 w 334"/>
                  <a:gd name="T7" fmla="*/ 0 h 309"/>
                  <a:gd name="T8" fmla="*/ 0 w 334"/>
                  <a:gd name="T9" fmla="*/ 0 h 309"/>
                  <a:gd name="T10" fmla="*/ 181 w 334"/>
                  <a:gd name="T11" fmla="*/ 165 h 309"/>
                  <a:gd name="T12" fmla="*/ 181 w 334"/>
                  <a:gd name="T13" fmla="*/ 229 h 309"/>
                  <a:gd name="T14" fmla="*/ 152 w 334"/>
                  <a:gd name="T15" fmla="*/ 229 h 309"/>
                  <a:gd name="T16" fmla="*/ 152 w 334"/>
                  <a:gd name="T17" fmla="*/ 165 h 309"/>
                  <a:gd name="T18" fmla="*/ 128 w 334"/>
                  <a:gd name="T19" fmla="*/ 130 h 309"/>
                  <a:gd name="T20" fmla="*/ 167 w 334"/>
                  <a:gd name="T21" fmla="*/ 92 h 309"/>
                  <a:gd name="T22" fmla="*/ 205 w 334"/>
                  <a:gd name="T23" fmla="*/ 130 h 309"/>
                  <a:gd name="T24" fmla="*/ 181 w 334"/>
                  <a:gd name="T25" fmla="*/ 16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309">
                    <a:moveTo>
                      <a:pt x="0" y="0"/>
                    </a:moveTo>
                    <a:cubicBezTo>
                      <a:pt x="0" y="309"/>
                      <a:pt x="0" y="309"/>
                      <a:pt x="0" y="309"/>
                    </a:cubicBezTo>
                    <a:cubicBezTo>
                      <a:pt x="334" y="309"/>
                      <a:pt x="334" y="309"/>
                      <a:pt x="334" y="309"/>
                    </a:cubicBezTo>
                    <a:cubicBezTo>
                      <a:pt x="334" y="0"/>
                      <a:pt x="334" y="0"/>
                      <a:pt x="334" y="0"/>
                    </a:cubicBezTo>
                    <a:lnTo>
                      <a:pt x="0" y="0"/>
                    </a:lnTo>
                    <a:close/>
                    <a:moveTo>
                      <a:pt x="181" y="165"/>
                    </a:moveTo>
                    <a:cubicBezTo>
                      <a:pt x="181" y="165"/>
                      <a:pt x="181" y="165"/>
                      <a:pt x="181" y="229"/>
                    </a:cubicBezTo>
                    <a:cubicBezTo>
                      <a:pt x="181" y="229"/>
                      <a:pt x="181" y="229"/>
                      <a:pt x="152" y="229"/>
                    </a:cubicBezTo>
                    <a:cubicBezTo>
                      <a:pt x="152" y="229"/>
                      <a:pt x="152" y="229"/>
                      <a:pt x="152" y="165"/>
                    </a:cubicBezTo>
                    <a:cubicBezTo>
                      <a:pt x="138" y="162"/>
                      <a:pt x="128" y="148"/>
                      <a:pt x="128" y="130"/>
                    </a:cubicBezTo>
                    <a:cubicBezTo>
                      <a:pt x="128" y="109"/>
                      <a:pt x="145" y="92"/>
                      <a:pt x="167" y="92"/>
                    </a:cubicBezTo>
                    <a:cubicBezTo>
                      <a:pt x="188" y="92"/>
                      <a:pt x="205" y="109"/>
                      <a:pt x="205" y="130"/>
                    </a:cubicBezTo>
                    <a:cubicBezTo>
                      <a:pt x="205" y="148"/>
                      <a:pt x="195" y="162"/>
                      <a:pt x="181" y="165"/>
                    </a:cubicBezTo>
                    <a:close/>
                  </a:path>
                </a:pathLst>
              </a:custGeom>
              <a:solidFill>
                <a:srgbClr val="0051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defRPr/>
                </a:pPr>
                <a:endParaRPr lang="en-US" sz="1324" kern="0" dirty="0">
                  <a:solidFill>
                    <a:prstClr val="black"/>
                  </a:solidFill>
                  <a:latin typeface="Arial"/>
                </a:endParaRPr>
              </a:p>
            </p:txBody>
          </p:sp>
          <p:sp>
            <p:nvSpPr>
              <p:cNvPr id="172" name="Freeform 7"/>
              <p:cNvSpPr>
                <a:spLocks/>
              </p:cNvSpPr>
              <p:nvPr/>
            </p:nvSpPr>
            <p:spPr bwMode="auto">
              <a:xfrm>
                <a:off x="4917" y="2470"/>
                <a:ext cx="275" cy="253"/>
              </a:xfrm>
              <a:custGeom>
                <a:avLst/>
                <a:gdLst>
                  <a:gd name="T0" fmla="*/ 128 w 334"/>
                  <a:gd name="T1" fmla="*/ 130 h 309"/>
                  <a:gd name="T2" fmla="*/ 167 w 334"/>
                  <a:gd name="T3" fmla="*/ 92 h 309"/>
                  <a:gd name="T4" fmla="*/ 204 w 334"/>
                  <a:gd name="T5" fmla="*/ 120 h 309"/>
                  <a:gd name="T6" fmla="*/ 334 w 334"/>
                  <a:gd name="T7" fmla="*/ 0 h 309"/>
                  <a:gd name="T8" fmla="*/ 0 w 334"/>
                  <a:gd name="T9" fmla="*/ 0 h 309"/>
                  <a:gd name="T10" fmla="*/ 0 w 334"/>
                  <a:gd name="T11" fmla="*/ 309 h 309"/>
                  <a:gd name="T12" fmla="*/ 152 w 334"/>
                  <a:gd name="T13" fmla="*/ 168 h 309"/>
                  <a:gd name="T14" fmla="*/ 152 w 334"/>
                  <a:gd name="T15" fmla="*/ 165 h 309"/>
                  <a:gd name="T16" fmla="*/ 128 w 334"/>
                  <a:gd name="T17" fmla="*/ 13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309">
                    <a:moveTo>
                      <a:pt x="128" y="130"/>
                    </a:moveTo>
                    <a:cubicBezTo>
                      <a:pt x="128" y="109"/>
                      <a:pt x="145" y="92"/>
                      <a:pt x="167" y="92"/>
                    </a:cubicBezTo>
                    <a:cubicBezTo>
                      <a:pt x="184" y="92"/>
                      <a:pt x="199" y="104"/>
                      <a:pt x="204" y="120"/>
                    </a:cubicBezTo>
                    <a:cubicBezTo>
                      <a:pt x="334" y="0"/>
                      <a:pt x="334" y="0"/>
                      <a:pt x="334" y="0"/>
                    </a:cubicBezTo>
                    <a:cubicBezTo>
                      <a:pt x="0" y="0"/>
                      <a:pt x="0" y="0"/>
                      <a:pt x="0" y="0"/>
                    </a:cubicBezTo>
                    <a:cubicBezTo>
                      <a:pt x="0" y="309"/>
                      <a:pt x="0" y="309"/>
                      <a:pt x="0" y="309"/>
                    </a:cubicBezTo>
                    <a:cubicBezTo>
                      <a:pt x="152" y="168"/>
                      <a:pt x="152" y="168"/>
                      <a:pt x="152" y="168"/>
                    </a:cubicBezTo>
                    <a:cubicBezTo>
                      <a:pt x="152" y="167"/>
                      <a:pt x="152" y="166"/>
                      <a:pt x="152" y="165"/>
                    </a:cubicBezTo>
                    <a:cubicBezTo>
                      <a:pt x="138" y="162"/>
                      <a:pt x="128" y="148"/>
                      <a:pt x="128" y="13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defRPr/>
                </a:pPr>
                <a:endParaRPr lang="en-US" sz="1324" kern="0" dirty="0">
                  <a:solidFill>
                    <a:prstClr val="black"/>
                  </a:solidFill>
                  <a:latin typeface="Arial"/>
                </a:endParaRPr>
              </a:p>
            </p:txBody>
          </p:sp>
        </p:grpSp>
      </p:grpSp>
      <p:pic>
        <p:nvPicPr>
          <p:cNvPr id="173" name="Picture 172"/>
          <p:cNvPicPr>
            <a:picLocks noChangeAspect="1"/>
          </p:cNvPicPr>
          <p:nvPr/>
        </p:nvPicPr>
        <p:blipFill>
          <a:blip r:embed="rId2"/>
          <a:stretch>
            <a:fillRect/>
          </a:stretch>
        </p:blipFill>
        <p:spPr>
          <a:xfrm>
            <a:off x="3248897" y="4651298"/>
            <a:ext cx="891931" cy="825829"/>
          </a:xfrm>
          <a:prstGeom prst="rect">
            <a:avLst/>
          </a:prstGeom>
        </p:spPr>
      </p:pic>
      <p:pic>
        <p:nvPicPr>
          <p:cNvPr id="174" name="Picture 173"/>
          <p:cNvPicPr>
            <a:picLocks noChangeAspect="1"/>
          </p:cNvPicPr>
          <p:nvPr/>
        </p:nvPicPr>
        <p:blipFill>
          <a:blip r:embed="rId3"/>
          <a:stretch>
            <a:fillRect/>
          </a:stretch>
        </p:blipFill>
        <p:spPr>
          <a:xfrm>
            <a:off x="2745686" y="4979667"/>
            <a:ext cx="371466" cy="491048"/>
          </a:xfrm>
          <a:prstGeom prst="rect">
            <a:avLst/>
          </a:prstGeom>
        </p:spPr>
      </p:pic>
      <p:sp>
        <p:nvSpPr>
          <p:cNvPr id="175" name="Right Arrow 174"/>
          <p:cNvSpPr/>
          <p:nvPr/>
        </p:nvSpPr>
        <p:spPr bwMode="auto">
          <a:xfrm>
            <a:off x="3392257" y="3235496"/>
            <a:ext cx="1731972" cy="364837"/>
          </a:xfrm>
          <a:prstGeom prst="rightArrow">
            <a:avLst>
              <a:gd name="adj1" fmla="val 50000"/>
              <a:gd name="adj2" fmla="val 101282"/>
            </a:avLst>
          </a:prstGeom>
          <a:solidFill>
            <a:srgbClr val="505050"/>
          </a:solidFill>
          <a:ln w="25400"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67231" tIns="33615" rIns="67231" bIns="33615" numCol="1" spcCol="0" rtlCol="0" fromWordArt="0" anchor="ctr" anchorCtr="0" forceAA="0" compatLnSpc="1">
            <a:prstTxWarp prst="textNoShape">
              <a:avLst/>
            </a:prstTxWarp>
            <a:noAutofit/>
          </a:bodyPr>
          <a:lstStyle/>
          <a:p>
            <a:pPr algn="ctr" defTabSz="672128" fontAlgn="base">
              <a:lnSpc>
                <a:spcPct val="90000"/>
              </a:lnSpc>
              <a:spcBef>
                <a:spcPct val="0"/>
              </a:spcBef>
              <a:spcAft>
                <a:spcPct val="0"/>
              </a:spcAft>
              <a:defRPr/>
            </a:pPr>
            <a:endParaRPr lang="en-US" sz="1471" kern="0" spc="-37" dirty="0">
              <a:solidFill>
                <a:prstClr val="black"/>
              </a:solidFill>
              <a:latin typeface="Arial"/>
            </a:endParaRPr>
          </a:p>
        </p:txBody>
      </p:sp>
      <p:pic>
        <p:nvPicPr>
          <p:cNvPr id="176" name="Picture 175"/>
          <p:cNvPicPr>
            <a:picLocks noChangeAspect="1"/>
          </p:cNvPicPr>
          <p:nvPr/>
        </p:nvPicPr>
        <p:blipFill>
          <a:blip r:embed="rId3">
            <a:lum bright="20000" contrast="-20000"/>
          </a:blip>
          <a:stretch>
            <a:fillRect/>
          </a:stretch>
        </p:blipFill>
        <p:spPr>
          <a:xfrm>
            <a:off x="2747184" y="4979667"/>
            <a:ext cx="371466" cy="491048"/>
          </a:xfrm>
          <a:prstGeom prst="rect">
            <a:avLst/>
          </a:prstGeom>
        </p:spPr>
      </p:pic>
      <p:pic>
        <p:nvPicPr>
          <p:cNvPr id="177" name="Picture 176"/>
          <p:cNvPicPr>
            <a:picLocks noChangeAspect="1"/>
          </p:cNvPicPr>
          <p:nvPr/>
        </p:nvPicPr>
        <p:blipFill>
          <a:blip r:embed="rId3">
            <a:lum bright="20000" contrast="-20000"/>
          </a:blip>
          <a:stretch>
            <a:fillRect/>
          </a:stretch>
        </p:blipFill>
        <p:spPr>
          <a:xfrm>
            <a:off x="3408825" y="3610847"/>
            <a:ext cx="371466" cy="491048"/>
          </a:xfrm>
          <a:prstGeom prst="rect">
            <a:avLst/>
          </a:prstGeom>
        </p:spPr>
      </p:pic>
      <p:sp>
        <p:nvSpPr>
          <p:cNvPr id="178" name="TextBox 177"/>
          <p:cNvSpPr txBox="1"/>
          <p:nvPr/>
        </p:nvSpPr>
        <p:spPr>
          <a:xfrm>
            <a:off x="5450491" y="2166166"/>
            <a:ext cx="1410323" cy="420951"/>
          </a:xfrm>
          <a:prstGeom prst="rect">
            <a:avLst/>
          </a:prstGeom>
          <a:noFill/>
        </p:spPr>
        <p:txBody>
          <a:bodyPr wrap="none" lIns="134462" tIns="107570" rIns="134462" bIns="107570" rtlCol="0">
            <a:spAutoFit/>
          </a:bodyPr>
          <a:lstStyle/>
          <a:p>
            <a:pPr defTabSz="457194">
              <a:lnSpc>
                <a:spcPct val="90000"/>
              </a:lnSpc>
            </a:pPr>
            <a:r>
              <a:rPr lang="it-IT" sz="1471" spc="-37" dirty="0">
                <a:solidFill>
                  <a:prstClr val="black"/>
                </a:solidFill>
                <a:latin typeface="Segoe UI Semilight" panose="020B0402040204020203" pitchFamily="34" charset="0"/>
                <a:cs typeface="Segoe UI Semilight" panose="020B0402040204020203" pitchFamily="34" charset="0"/>
              </a:rPr>
              <a:t>«</a:t>
            </a:r>
            <a:r>
              <a:rPr lang="en-US" sz="1471" spc="-37" dirty="0">
                <a:solidFill>
                  <a:prstClr val="black"/>
                </a:solidFill>
                <a:latin typeface="Segoe UI Semilight" panose="020B0402040204020203" pitchFamily="34" charset="0"/>
                <a:cs typeface="Segoe UI Semilight" panose="020B0402040204020203" pitchFamily="34" charset="0"/>
              </a:rPr>
              <a:t>History table</a:t>
            </a:r>
            <a:r>
              <a:rPr lang="it-IT" sz="1471" spc="-37" dirty="0">
                <a:solidFill>
                  <a:prstClr val="black"/>
                </a:solidFill>
                <a:latin typeface="Segoe UI Semilight" panose="020B0402040204020203" pitchFamily="34" charset="0"/>
                <a:cs typeface="Segoe UI Semilight" panose="020B0402040204020203" pitchFamily="34" charset="0"/>
              </a:rPr>
              <a:t>»</a:t>
            </a:r>
            <a:endParaRPr lang="en-US" sz="1471" spc="-37" dirty="0">
              <a:solidFill>
                <a:prstClr val="black"/>
              </a:solidFill>
              <a:latin typeface="Segoe UI Semilight" panose="020B0402040204020203" pitchFamily="34" charset="0"/>
              <a:cs typeface="Segoe UI Semilight" panose="020B0402040204020203" pitchFamily="34" charset="0"/>
            </a:endParaRPr>
          </a:p>
        </p:txBody>
      </p:sp>
      <p:pic>
        <p:nvPicPr>
          <p:cNvPr id="179" name="Picture 178"/>
          <p:cNvPicPr>
            <a:picLocks noChangeAspect="1"/>
          </p:cNvPicPr>
          <p:nvPr/>
        </p:nvPicPr>
        <p:blipFill>
          <a:blip r:embed="rId4"/>
          <a:stretch>
            <a:fillRect/>
          </a:stretch>
        </p:blipFill>
        <p:spPr>
          <a:xfrm>
            <a:off x="6286882" y="3367674"/>
            <a:ext cx="864330" cy="863936"/>
          </a:xfrm>
          <a:prstGeom prst="rect">
            <a:avLst/>
          </a:prstGeom>
        </p:spPr>
      </p:pic>
    </p:spTree>
    <p:extLst>
      <p:ext uri="{BB962C8B-B14F-4D97-AF65-F5344CB8AC3E}">
        <p14:creationId xmlns:p14="http://schemas.microsoft.com/office/powerpoint/2010/main" val="37168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down)">
                                      <p:cBhvr>
                                        <p:cTn id="10" dur="500"/>
                                        <p:tgtEl>
                                          <p:spTgt spid="94"/>
                                        </p:tgtEl>
                                      </p:cBhvr>
                                    </p:animEffect>
                                  </p:childTnLst>
                                </p:cTn>
                              </p:par>
                              <p:par>
                                <p:cTn id="11" presetID="10"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animEffect transition="in" filter="fade">
                                      <p:cBhvr>
                                        <p:cTn id="13" dur="500"/>
                                        <p:tgtEl>
                                          <p:spTgt spid="174"/>
                                        </p:tgtEl>
                                      </p:cBhvr>
                                    </p:animEffect>
                                  </p:childTnLst>
                                </p:cTn>
                              </p:par>
                              <p:par>
                                <p:cTn id="14" presetID="22" presetClass="entr" presetSubtype="4" fill="hold" nodeType="with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wipe(down)">
                                      <p:cBhvr>
                                        <p:cTn id="16" dur="500"/>
                                        <p:tgtEl>
                                          <p:spTgt spid="174"/>
                                        </p:tgtEl>
                                      </p:cBhvr>
                                    </p:animEffect>
                                  </p:childTnLst>
                                </p:cTn>
                              </p:par>
                            </p:childTnLst>
                          </p:cTn>
                        </p:par>
                        <p:par>
                          <p:cTn id="17" fill="hold">
                            <p:stCondLst>
                              <p:cond delay="500"/>
                            </p:stCondLst>
                            <p:childTnLst>
                              <p:par>
                                <p:cTn id="18" presetID="64" presetClass="path" presetSubtype="0" accel="50000" decel="50000" fill="hold" nodeType="afterEffect">
                                  <p:stCondLst>
                                    <p:cond delay="0"/>
                                  </p:stCondLst>
                                  <p:childTnLst>
                                    <p:animMotion origin="layout" path="M 2.77778E-7 4.44444E-6 L 2.77778E-7 -0.25 " pathEditMode="relative" rAng="0" ptsTypes="AA">
                                      <p:cBhvr>
                                        <p:cTn id="19" dur="1000" fill="hold"/>
                                        <p:tgtEl>
                                          <p:spTgt spid="174"/>
                                        </p:tgtEl>
                                        <p:attrNameLst>
                                          <p:attrName>ppt_x</p:attrName>
                                          <p:attrName>ppt_y</p:attrName>
                                        </p:attrNameLst>
                                      </p:cBhvr>
                                      <p:rCtr x="0" y="-12500"/>
                                    </p:animMotion>
                                  </p:childTnLst>
                                </p:cTn>
                              </p:par>
                              <p:par>
                                <p:cTn id="20" presetID="10" presetClass="exit" presetSubtype="0" fill="hold" grpId="2" nodeType="withEffect">
                                  <p:stCondLst>
                                    <p:cond delay="0"/>
                                  </p:stCondLst>
                                  <p:childTnLst>
                                    <p:animEffect transition="out" filter="fade">
                                      <p:cBhvr>
                                        <p:cTn id="21" dur="750"/>
                                        <p:tgtEl>
                                          <p:spTgt spid="94"/>
                                        </p:tgtEl>
                                      </p:cBhvr>
                                    </p:animEffect>
                                    <p:set>
                                      <p:cBhvr>
                                        <p:cTn id="22" dur="1" fill="hold">
                                          <p:stCondLst>
                                            <p:cond delay="749"/>
                                          </p:stCondLst>
                                        </p:cTn>
                                        <p:tgtEl>
                                          <p:spTgt spid="94"/>
                                        </p:tgtEl>
                                        <p:attrNameLst>
                                          <p:attrName>style.visibility</p:attrName>
                                        </p:attrNameLst>
                                      </p:cBhvr>
                                      <p:to>
                                        <p:strVal val="hidden"/>
                                      </p:to>
                                    </p:set>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174"/>
                                        </p:tgtEl>
                                        <p:attrNameLst>
                                          <p:attrName>style.visibility</p:attrName>
                                        </p:attrNameLst>
                                      </p:cBhvr>
                                      <p:to>
                                        <p:strVal val="hidden"/>
                                      </p:to>
                                    </p:set>
                                  </p:childTnLst>
                                </p:cTn>
                              </p:par>
                              <p:par>
                                <p:cTn id="26" presetID="26" presetClass="emph" presetSubtype="0" fill="hold" nodeType="withEffect">
                                  <p:stCondLst>
                                    <p:cond delay="0"/>
                                  </p:stCondLst>
                                  <p:childTnLst>
                                    <p:animEffect transition="out" filter="fade">
                                      <p:cBhvr>
                                        <p:cTn id="27" dur="250" tmFilter="0, 0; .2, .5; .8, .5; 1, 0"/>
                                        <p:tgtEl>
                                          <p:spTgt spid="98"/>
                                        </p:tgtEl>
                                      </p:cBhvr>
                                    </p:animEffect>
                                    <p:animScale>
                                      <p:cBhvr>
                                        <p:cTn id="28" dur="125" autoRev="1" fill="hold"/>
                                        <p:tgtEl>
                                          <p:spTgt spid="98"/>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22" presetClass="entr" presetSubtype="4" fill="hold" grpId="1" nodeType="with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down)">
                                      <p:cBhvr>
                                        <p:cTn id="36" dur="500"/>
                                        <p:tgtEl>
                                          <p:spTgt spid="94"/>
                                        </p:tgtEl>
                                      </p:cBhvr>
                                    </p:animEffect>
                                  </p:childTnLst>
                                </p:cTn>
                              </p:par>
                              <p:par>
                                <p:cTn id="37" presetID="22" presetClass="entr" presetSubtype="4" fill="hold" nodeType="withEffect">
                                  <p:stCondLst>
                                    <p:cond delay="0"/>
                                  </p:stCondLst>
                                  <p:childTnLst>
                                    <p:set>
                                      <p:cBhvr>
                                        <p:cTn id="38" dur="1" fill="hold">
                                          <p:stCondLst>
                                            <p:cond delay="0"/>
                                          </p:stCondLst>
                                        </p:cTn>
                                        <p:tgtEl>
                                          <p:spTgt spid="176"/>
                                        </p:tgtEl>
                                        <p:attrNameLst>
                                          <p:attrName>style.visibility</p:attrName>
                                        </p:attrNameLst>
                                      </p:cBhvr>
                                      <p:to>
                                        <p:strVal val="visible"/>
                                      </p:to>
                                    </p:set>
                                    <p:animEffect transition="in" filter="wipe(down)">
                                      <p:cBhvr>
                                        <p:cTn id="39" dur="500"/>
                                        <p:tgtEl>
                                          <p:spTgt spid="176"/>
                                        </p:tgtEl>
                                      </p:cBhvr>
                                    </p:animEffect>
                                  </p:childTnLst>
                                </p:cTn>
                              </p:par>
                            </p:childTnLst>
                          </p:cTn>
                        </p:par>
                        <p:par>
                          <p:cTn id="40" fill="hold">
                            <p:stCondLst>
                              <p:cond delay="500"/>
                            </p:stCondLst>
                            <p:childTnLst>
                              <p:par>
                                <p:cTn id="41" presetID="64" presetClass="path" presetSubtype="0" accel="50000" decel="50000" fill="hold" nodeType="afterEffect">
                                  <p:stCondLst>
                                    <p:cond delay="0"/>
                                  </p:stCondLst>
                                  <p:childTnLst>
                                    <p:animMotion origin="layout" path="M 2.77778E-7 4.44444E-6 L 2.77778E-7 -0.25 " pathEditMode="relative" rAng="0" ptsTypes="AA">
                                      <p:cBhvr>
                                        <p:cTn id="42" dur="1000" fill="hold"/>
                                        <p:tgtEl>
                                          <p:spTgt spid="176"/>
                                        </p:tgtEl>
                                        <p:attrNameLst>
                                          <p:attrName>ppt_x</p:attrName>
                                          <p:attrName>ppt_y</p:attrName>
                                        </p:attrNameLst>
                                      </p:cBhvr>
                                      <p:rCtr x="0" y="-12500"/>
                                    </p:animMotion>
                                  </p:childTnLst>
                                </p:cTn>
                              </p:par>
                              <p:par>
                                <p:cTn id="43" presetID="10" presetClass="exit" presetSubtype="0" fill="hold" grpId="3" nodeType="withEffect">
                                  <p:stCondLst>
                                    <p:cond delay="0"/>
                                  </p:stCondLst>
                                  <p:childTnLst>
                                    <p:animEffect transition="out" filter="fade">
                                      <p:cBhvr>
                                        <p:cTn id="44" dur="750"/>
                                        <p:tgtEl>
                                          <p:spTgt spid="94"/>
                                        </p:tgtEl>
                                      </p:cBhvr>
                                    </p:animEffect>
                                    <p:set>
                                      <p:cBhvr>
                                        <p:cTn id="45" dur="1" fill="hold">
                                          <p:stCondLst>
                                            <p:cond delay="749"/>
                                          </p:stCondLst>
                                        </p:cTn>
                                        <p:tgtEl>
                                          <p:spTgt spid="94"/>
                                        </p:tgtEl>
                                        <p:attrNameLst>
                                          <p:attrName>style.visibility</p:attrName>
                                        </p:attrNameLst>
                                      </p:cBhvr>
                                      <p:to>
                                        <p:strVal val="hidden"/>
                                      </p:to>
                                    </p:set>
                                  </p:childTnLst>
                                </p:cTn>
                              </p:par>
                            </p:childTnLst>
                          </p:cTn>
                        </p:par>
                        <p:par>
                          <p:cTn id="46" fill="hold">
                            <p:stCondLst>
                              <p:cond delay="1500"/>
                            </p:stCondLst>
                            <p:childTnLst>
                              <p:par>
                                <p:cTn id="47" presetID="1" presetClass="exit" presetSubtype="0" fill="hold" nodeType="afterEffect">
                                  <p:stCondLst>
                                    <p:cond delay="0"/>
                                  </p:stCondLst>
                                  <p:childTnLst>
                                    <p:set>
                                      <p:cBhvr>
                                        <p:cTn id="48" dur="1" fill="hold">
                                          <p:stCondLst>
                                            <p:cond delay="0"/>
                                          </p:stCondLst>
                                        </p:cTn>
                                        <p:tgtEl>
                                          <p:spTgt spid="176"/>
                                        </p:tgtEl>
                                        <p:attrNameLst>
                                          <p:attrName>style.visibility</p:attrName>
                                        </p:attrNameLst>
                                      </p:cBhvr>
                                      <p:to>
                                        <p:strVal val="hidden"/>
                                      </p:to>
                                    </p:set>
                                  </p:childTnLst>
                                </p:cTn>
                              </p:par>
                              <p:par>
                                <p:cTn id="49" presetID="26" presetClass="emph" presetSubtype="0" fill="hold" nodeType="withEffect">
                                  <p:stCondLst>
                                    <p:cond delay="0"/>
                                  </p:stCondLst>
                                  <p:childTnLst>
                                    <p:animEffect transition="out" filter="fade">
                                      <p:cBhvr>
                                        <p:cTn id="50" dur="250" tmFilter="0, 0; .2, .5; .8, .5; 1, 0"/>
                                        <p:tgtEl>
                                          <p:spTgt spid="98"/>
                                        </p:tgtEl>
                                      </p:cBhvr>
                                    </p:animEffect>
                                    <p:animScale>
                                      <p:cBhvr>
                                        <p:cTn id="51" dur="125" autoRev="1" fill="hold"/>
                                        <p:tgtEl>
                                          <p:spTgt spid="98"/>
                                        </p:tgtEl>
                                      </p:cBhvr>
                                      <p:by x="105000" y="105000"/>
                                    </p:animScale>
                                  </p:childTnLst>
                                </p:cTn>
                              </p:par>
                            </p:childTnLst>
                          </p:cTn>
                        </p:par>
                        <p:par>
                          <p:cTn id="52" fill="hold">
                            <p:stCondLst>
                              <p:cond delay="1750"/>
                            </p:stCondLst>
                            <p:childTnLst>
                              <p:par>
                                <p:cTn id="53" presetID="10" presetClass="entr" presetSubtype="0"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5"/>
                                        </p:tgtEl>
                                        <p:attrNameLst>
                                          <p:attrName>style.visibility</p:attrName>
                                        </p:attrNameLst>
                                      </p:cBhvr>
                                      <p:to>
                                        <p:strVal val="visible"/>
                                      </p:to>
                                    </p:set>
                                    <p:animEffect transition="in" filter="wipe(left)">
                                      <p:cBhvr>
                                        <p:cTn id="58" dur="500"/>
                                        <p:tgtEl>
                                          <p:spTgt spid="175"/>
                                        </p:tgtEl>
                                      </p:cBhvr>
                                    </p:animEffect>
                                  </p:childTnLst>
                                </p:cTn>
                              </p:par>
                              <p:par>
                                <p:cTn id="59" presetID="22" presetClass="entr" presetSubtype="8" fill="hold" nodeType="withEffect">
                                  <p:stCondLst>
                                    <p:cond delay="0"/>
                                  </p:stCondLst>
                                  <p:childTnLst>
                                    <p:set>
                                      <p:cBhvr>
                                        <p:cTn id="60" dur="1" fill="hold">
                                          <p:stCondLst>
                                            <p:cond delay="0"/>
                                          </p:stCondLst>
                                        </p:cTn>
                                        <p:tgtEl>
                                          <p:spTgt spid="177"/>
                                        </p:tgtEl>
                                        <p:attrNameLst>
                                          <p:attrName>style.visibility</p:attrName>
                                        </p:attrNameLst>
                                      </p:cBhvr>
                                      <p:to>
                                        <p:strVal val="visible"/>
                                      </p:to>
                                    </p:set>
                                    <p:animEffect transition="in" filter="wipe(left)">
                                      <p:cBhvr>
                                        <p:cTn id="61" dur="500"/>
                                        <p:tgtEl>
                                          <p:spTgt spid="177"/>
                                        </p:tgtEl>
                                      </p:cBhvr>
                                    </p:animEffect>
                                  </p:childTnLst>
                                </p:cTn>
                              </p:par>
                            </p:childTnLst>
                          </p:cTn>
                        </p:par>
                        <p:par>
                          <p:cTn id="62" fill="hold">
                            <p:stCondLst>
                              <p:cond delay="2250"/>
                            </p:stCondLst>
                            <p:childTnLst>
                              <p:par>
                                <p:cTn id="63" presetID="63" presetClass="path" presetSubtype="0" accel="50000" decel="50000" fill="hold" nodeType="afterEffect">
                                  <p:stCondLst>
                                    <p:cond delay="0"/>
                                  </p:stCondLst>
                                  <p:childTnLst>
                                    <p:animMotion origin="layout" path="M 4.44444E-6 1.48148E-6 L 0.19687 1.48148E-6 " pathEditMode="relative" rAng="0" ptsTypes="AA">
                                      <p:cBhvr>
                                        <p:cTn id="64" dur="1000" fill="hold"/>
                                        <p:tgtEl>
                                          <p:spTgt spid="177"/>
                                        </p:tgtEl>
                                        <p:attrNameLst>
                                          <p:attrName>ppt_x</p:attrName>
                                          <p:attrName>ppt_y</p:attrName>
                                        </p:attrNameLst>
                                      </p:cBhvr>
                                      <p:rCtr x="9844" y="0"/>
                                    </p:animMotion>
                                  </p:childTnLst>
                                </p:cTn>
                              </p:par>
                            </p:childTnLst>
                          </p:cTn>
                        </p:par>
                        <p:par>
                          <p:cTn id="65" fill="hold">
                            <p:stCondLst>
                              <p:cond delay="3250"/>
                            </p:stCondLst>
                            <p:childTnLst>
                              <p:par>
                                <p:cTn id="66" presetID="1" presetClass="exit" presetSubtype="0" fill="hold" nodeType="afterEffect">
                                  <p:stCondLst>
                                    <p:cond delay="0"/>
                                  </p:stCondLst>
                                  <p:childTnLst>
                                    <p:set>
                                      <p:cBhvr>
                                        <p:cTn id="67" dur="1" fill="hold">
                                          <p:stCondLst>
                                            <p:cond delay="0"/>
                                          </p:stCondLst>
                                        </p:cTn>
                                        <p:tgtEl>
                                          <p:spTgt spid="177"/>
                                        </p:tgtEl>
                                        <p:attrNameLst>
                                          <p:attrName>style.visibility</p:attrName>
                                        </p:attrNameLst>
                                      </p:cBhvr>
                                      <p:to>
                                        <p:strVal val="hidden"/>
                                      </p:to>
                                    </p:set>
                                  </p:childTnLst>
                                </p:cTn>
                              </p:par>
                              <p:par>
                                <p:cTn id="68" presetID="26" presetClass="emph" presetSubtype="0" fill="hold" nodeType="withEffect">
                                  <p:stCondLst>
                                    <p:cond delay="0"/>
                                  </p:stCondLst>
                                  <p:childTnLst>
                                    <p:animEffect transition="out" filter="fade">
                                      <p:cBhvr>
                                        <p:cTn id="69" dur="500" tmFilter="0, 0; .2, .5; .8, .5; 1, 0"/>
                                        <p:tgtEl>
                                          <p:spTgt spid="132"/>
                                        </p:tgtEl>
                                      </p:cBhvr>
                                    </p:animEffect>
                                    <p:animScale>
                                      <p:cBhvr>
                                        <p:cTn id="70" dur="250" autoRev="1" fill="hold"/>
                                        <p:tgtEl>
                                          <p:spTgt spid="1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P spid="94" grpId="2" animBg="1"/>
      <p:bldP spid="94" grpId="3" animBg="1"/>
      <p:bldP spid="95" grpId="0"/>
      <p:bldP spid="96" grpId="0"/>
      <p:bldP spid="97" grpId="0"/>
      <p:bldP spid="1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Assessment</a:t>
            </a:r>
            <a:endParaRPr lang="it-IT" dirty="0"/>
          </a:p>
        </p:txBody>
      </p:sp>
      <p:sp>
        <p:nvSpPr>
          <p:cNvPr id="3" name="Text Placeholder 2"/>
          <p:cNvSpPr>
            <a:spLocks noGrp="1"/>
          </p:cNvSpPr>
          <p:nvPr>
            <p:ph idx="1"/>
          </p:nvPr>
        </p:nvSpPr>
        <p:spPr/>
        <p:txBody>
          <a:bodyPr>
            <a:normAutofit lnSpcReduction="10000"/>
          </a:bodyPr>
          <a:lstStyle/>
          <a:p>
            <a:r>
              <a:rPr lang="it-IT" dirty="0"/>
              <a:t>Trovare a classificare informazioni in ambito</a:t>
            </a:r>
          </a:p>
          <a:p>
            <a:pPr lvl="1"/>
            <a:r>
              <a:rPr lang="it-IT" dirty="0"/>
              <a:t>Catalogo metadati (es. </a:t>
            </a:r>
            <a:r>
              <a:rPr lang="it-IT" dirty="0" err="1"/>
              <a:t>sys.columns</a:t>
            </a:r>
            <a:r>
              <a:rPr lang="it-IT" dirty="0"/>
              <a:t>, moduli SQL)</a:t>
            </a:r>
          </a:p>
          <a:p>
            <a:pPr lvl="1"/>
            <a:r>
              <a:rPr lang="it-IT" dirty="0"/>
              <a:t>Ricerche Full-Text in campi liberi</a:t>
            </a:r>
          </a:p>
          <a:p>
            <a:r>
              <a:rPr lang="it-IT" dirty="0"/>
              <a:t>Valutare necessità e proporzionalità protezioni</a:t>
            </a:r>
          </a:p>
          <a:p>
            <a:pPr lvl="1"/>
            <a:r>
              <a:rPr lang="it-IT" dirty="0"/>
              <a:t>nome, e-mail, carta di credito, malattie, affiliazione politica ecc.</a:t>
            </a:r>
          </a:p>
          <a:p>
            <a:r>
              <a:rPr lang="it-IT" dirty="0"/>
              <a:t>Mappare flussi da/verso esterno</a:t>
            </a:r>
          </a:p>
          <a:p>
            <a:r>
              <a:rPr lang="it-IT" dirty="0"/>
              <a:t>Stato dell’arte rispetto a</a:t>
            </a:r>
          </a:p>
          <a:p>
            <a:pPr lvl="1"/>
            <a:r>
              <a:rPr lang="it-IT" dirty="0"/>
              <a:t>Best Practice </a:t>
            </a:r>
          </a:p>
          <a:p>
            <a:pPr lvl="1"/>
            <a:r>
              <a:rPr lang="it-IT" dirty="0"/>
              <a:t>Codice condotta</a:t>
            </a:r>
          </a:p>
          <a:p>
            <a:endParaRPr lang="it-IT" dirty="0"/>
          </a:p>
        </p:txBody>
      </p:sp>
    </p:spTree>
    <p:extLst>
      <p:ext uri="{BB962C8B-B14F-4D97-AF65-F5344CB8AC3E}">
        <p14:creationId xmlns:p14="http://schemas.microsoft.com/office/powerpoint/2010/main" val="13157733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Interrogazioni Database Temporali</a:t>
            </a:r>
          </a:p>
        </p:txBody>
      </p:sp>
      <p:sp>
        <p:nvSpPr>
          <p:cNvPr id="180" name="Rectangle 179"/>
          <p:cNvSpPr/>
          <p:nvPr/>
        </p:nvSpPr>
        <p:spPr bwMode="auto">
          <a:xfrm>
            <a:off x="922762" y="1977511"/>
            <a:ext cx="6823414" cy="2448232"/>
          </a:xfrm>
          <a:prstGeom prst="rect">
            <a:avLst/>
          </a:prstGeom>
          <a:solidFill>
            <a:srgbClr val="F79646">
              <a:alpha val="0"/>
            </a:srgbClr>
          </a:solidFill>
          <a:ln w="25400" cap="flat" cmpd="sng" algn="ctr">
            <a:solidFill>
              <a:srgbClr val="B18126"/>
            </a:solidFill>
            <a:prstDash val="dash"/>
            <a:headEnd type="none" w="med" len="med"/>
            <a:tailEnd type="none" w="med" len="med"/>
          </a:ln>
          <a:effectLst/>
        </p:spPr>
        <p:txBody>
          <a:bodyPr rot="0" spcFirstLastPara="0" vertOverflow="overflow" horzOverflow="overflow" vert="horz" wrap="square" lIns="67231" tIns="33615" rIns="33615" bIns="67231" numCol="1" spcCol="0" rtlCol="0" fromWordArt="0" anchor="b" anchorCtr="0" forceAA="0" compatLnSpc="1">
            <a:prstTxWarp prst="textNoShape">
              <a:avLst/>
            </a:prstTxWarp>
            <a:noAutofit/>
          </a:bodyPr>
          <a:lstStyle/>
          <a:p>
            <a:pPr algn="ctr" defTabSz="672128" fontAlgn="base">
              <a:spcBef>
                <a:spcPct val="0"/>
              </a:spcBef>
              <a:spcAft>
                <a:spcPct val="0"/>
              </a:spcAft>
              <a:defRPr/>
            </a:pPr>
            <a:endParaRPr lang="en-US" sz="1324" kern="0" spc="-3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1" name="TextBox 180"/>
          <p:cNvSpPr txBox="1"/>
          <p:nvPr/>
        </p:nvSpPr>
        <p:spPr>
          <a:xfrm>
            <a:off x="1228210" y="2166166"/>
            <a:ext cx="2635659" cy="420951"/>
          </a:xfrm>
          <a:prstGeom prst="rect">
            <a:avLst/>
          </a:prstGeom>
          <a:noFill/>
        </p:spPr>
        <p:txBody>
          <a:bodyPr wrap="none" lIns="134462" tIns="107570" rIns="134462" bIns="107570" rtlCol="0">
            <a:spAutoFit/>
          </a:bodyPr>
          <a:lstStyle/>
          <a:p>
            <a:pPr defTabSz="457194">
              <a:lnSpc>
                <a:spcPct val="90000"/>
              </a:lnSpc>
            </a:pPr>
            <a:r>
              <a:rPr lang="it-IT" sz="1471" spc="-37" dirty="0">
                <a:solidFill>
                  <a:prstClr val="black"/>
                </a:solidFill>
                <a:latin typeface="Segoe UI Semilight" panose="020B0402040204020203" pitchFamily="34" charset="0"/>
                <a:cs typeface="Segoe UI Semilight" panose="020B0402040204020203" pitchFamily="34" charset="0"/>
              </a:rPr>
              <a:t>«</a:t>
            </a:r>
            <a:r>
              <a:rPr lang="en-US" sz="1471" spc="-37" dirty="0">
                <a:solidFill>
                  <a:prstClr val="black"/>
                </a:solidFill>
                <a:latin typeface="Segoe UI Semilight" panose="020B0402040204020203" pitchFamily="34" charset="0"/>
                <a:cs typeface="Segoe UI Semilight" panose="020B0402040204020203" pitchFamily="34" charset="0"/>
              </a:rPr>
              <a:t>Temporal table</a:t>
            </a:r>
            <a:r>
              <a:rPr lang="it-IT" sz="1471" spc="-37" dirty="0">
                <a:solidFill>
                  <a:prstClr val="black"/>
                </a:solidFill>
                <a:latin typeface="Segoe UI Semilight" panose="020B0402040204020203" pitchFamily="34" charset="0"/>
                <a:cs typeface="Segoe UI Semilight" panose="020B0402040204020203" pitchFamily="34" charset="0"/>
              </a:rPr>
              <a:t>» (dati correnti)</a:t>
            </a:r>
          </a:p>
        </p:txBody>
      </p:sp>
      <p:sp>
        <p:nvSpPr>
          <p:cNvPr id="182" name="Right Arrow 181"/>
          <p:cNvSpPr/>
          <p:nvPr/>
        </p:nvSpPr>
        <p:spPr bwMode="auto">
          <a:xfrm rot="5400000">
            <a:off x="1785568" y="4596902"/>
            <a:ext cx="1379146" cy="364837"/>
          </a:xfrm>
          <a:prstGeom prst="rightArrow">
            <a:avLst>
              <a:gd name="adj1" fmla="val 50000"/>
              <a:gd name="adj2" fmla="val 101282"/>
            </a:avLst>
          </a:prstGeom>
          <a:solidFill>
            <a:srgbClr val="505050"/>
          </a:solidFill>
          <a:ln w="25400"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67231" tIns="33615" rIns="67231" bIns="33615" numCol="1" spcCol="0" rtlCol="0" fromWordArt="0" anchor="ctr" anchorCtr="0" forceAA="0" compatLnSpc="1">
            <a:prstTxWarp prst="textNoShape">
              <a:avLst/>
            </a:prstTxWarp>
            <a:noAutofit/>
          </a:bodyPr>
          <a:lstStyle/>
          <a:p>
            <a:pPr algn="ctr" defTabSz="672128" fontAlgn="base">
              <a:lnSpc>
                <a:spcPct val="90000"/>
              </a:lnSpc>
              <a:spcBef>
                <a:spcPct val="0"/>
              </a:spcBef>
              <a:spcAft>
                <a:spcPct val="0"/>
              </a:spcAft>
              <a:defRPr/>
            </a:pPr>
            <a:endParaRPr lang="en-US" sz="1471" kern="0" spc="-37" dirty="0">
              <a:solidFill>
                <a:prstClr val="black"/>
              </a:solidFill>
              <a:latin typeface="Arial"/>
            </a:endParaRPr>
          </a:p>
        </p:txBody>
      </p:sp>
      <p:sp>
        <p:nvSpPr>
          <p:cNvPr id="183" name="Rectangle 182"/>
          <p:cNvSpPr/>
          <p:nvPr/>
        </p:nvSpPr>
        <p:spPr>
          <a:xfrm>
            <a:off x="4175756" y="4767423"/>
            <a:ext cx="3570420" cy="1179041"/>
          </a:xfrm>
          <a:prstGeom prst="rect">
            <a:avLst/>
          </a:prstGeom>
        </p:spPr>
        <p:txBody>
          <a:bodyPr wrap="square" lIns="134462">
            <a:spAutoFit/>
          </a:bodyPr>
          <a:lstStyle/>
          <a:p>
            <a:pPr defTabSz="457194">
              <a:spcBef>
                <a:spcPts val="1471"/>
              </a:spcBef>
              <a:defRPr/>
            </a:pPr>
            <a:r>
              <a:rPr lang="en-US" sz="1765" kern="0" spc="-37" dirty="0">
                <a:solidFill>
                  <a:prstClr val="black"/>
                </a:solidFill>
                <a:latin typeface="Arial"/>
              </a:rPr>
              <a:t>Query </a:t>
            </a:r>
            <a:r>
              <a:rPr lang="it-IT" sz="1765" kern="0" spc="-37" dirty="0">
                <a:solidFill>
                  <a:prstClr val="black"/>
                </a:solidFill>
                <a:latin typeface="Arial"/>
              </a:rPr>
              <a:t>temporali</a:t>
            </a:r>
            <a:r>
              <a:rPr lang="en-US" sz="1765" kern="0" spc="-37" dirty="0">
                <a:solidFill>
                  <a:prstClr val="black"/>
                </a:solidFill>
                <a:latin typeface="Arial"/>
              </a:rPr>
              <a:t> *</a:t>
            </a:r>
            <a:r>
              <a:rPr lang="en-US" sz="1324" kern="0" spc="-37" dirty="0">
                <a:solidFill>
                  <a:prstClr val="black"/>
                </a:solidFill>
                <a:latin typeface="Arial"/>
              </a:rPr>
              <a:t> </a:t>
            </a:r>
            <a:br>
              <a:rPr lang="en-US" sz="1324" kern="0" spc="-37" dirty="0">
                <a:solidFill>
                  <a:prstClr val="black"/>
                </a:solidFill>
                <a:latin typeface="Arial"/>
              </a:rPr>
            </a:br>
            <a:r>
              <a:rPr lang="it-IT" sz="1324" kern="0" spc="-37" dirty="0">
                <a:solidFill>
                  <a:prstClr val="black"/>
                </a:solidFill>
                <a:latin typeface="Arial"/>
              </a:rPr>
              <a:t>FOR SYSTEM_TIME</a:t>
            </a:r>
            <a:br>
              <a:rPr lang="it-IT" sz="1324" kern="0" spc="-37" dirty="0">
                <a:solidFill>
                  <a:prstClr val="black"/>
                </a:solidFill>
                <a:latin typeface="Arial"/>
              </a:rPr>
            </a:br>
            <a:r>
              <a:rPr lang="it-IT" sz="1324" kern="0" spc="-37" dirty="0">
                <a:solidFill>
                  <a:prstClr val="black"/>
                </a:solidFill>
                <a:latin typeface="Arial"/>
              </a:rPr>
              <a:t>ALL, AS OF,</a:t>
            </a:r>
            <a:br>
              <a:rPr lang="it-IT" sz="1324" kern="0" spc="-37" dirty="0">
                <a:solidFill>
                  <a:prstClr val="black"/>
                </a:solidFill>
                <a:latin typeface="Arial"/>
              </a:rPr>
            </a:br>
            <a:r>
              <a:rPr lang="it-IT" sz="1324" kern="0" spc="-37" dirty="0">
                <a:solidFill>
                  <a:prstClr val="black"/>
                </a:solidFill>
                <a:latin typeface="Arial"/>
              </a:rPr>
              <a:t>BETWEEN … AND …, FROM … TO, CONTAINED IN</a:t>
            </a:r>
            <a:endParaRPr lang="en-US" sz="1765" kern="0" spc="-37" dirty="0">
              <a:solidFill>
                <a:prstClr val="black"/>
              </a:solidFill>
              <a:latin typeface="Arial"/>
            </a:endParaRPr>
          </a:p>
        </p:txBody>
      </p:sp>
      <p:grpSp>
        <p:nvGrpSpPr>
          <p:cNvPr id="184" name="Group 11"/>
          <p:cNvGrpSpPr>
            <a:grpSpLocks noChangeAspect="1"/>
          </p:cNvGrpSpPr>
          <p:nvPr/>
        </p:nvGrpSpPr>
        <p:grpSpPr bwMode="auto">
          <a:xfrm>
            <a:off x="5138811" y="2733714"/>
            <a:ext cx="1823172" cy="1390288"/>
            <a:chOff x="1141" y="423"/>
            <a:chExt cx="3024" cy="2306"/>
          </a:xfrm>
        </p:grpSpPr>
        <p:sp>
          <p:nvSpPr>
            <p:cNvPr id="185" name="AutoShape 10"/>
            <p:cNvSpPr>
              <a:spLocks noChangeAspect="1" noChangeArrowheads="1" noTextEdit="1"/>
            </p:cNvSpPr>
            <p:nvPr/>
          </p:nvSpPr>
          <p:spPr bwMode="auto">
            <a:xfrm>
              <a:off x="1141" y="424"/>
              <a:ext cx="3024"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86" name="Rectangle 12"/>
            <p:cNvSpPr>
              <a:spLocks noChangeArrowheads="1"/>
            </p:cNvSpPr>
            <p:nvPr/>
          </p:nvSpPr>
          <p:spPr bwMode="auto">
            <a:xfrm>
              <a:off x="1141" y="423"/>
              <a:ext cx="3024" cy="22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87" name="Rectangle 13"/>
            <p:cNvSpPr>
              <a:spLocks noChangeArrowheads="1"/>
            </p:cNvSpPr>
            <p:nvPr/>
          </p:nvSpPr>
          <p:spPr bwMode="auto">
            <a:xfrm>
              <a:off x="1141" y="423"/>
              <a:ext cx="3024"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88" name="Rectangle 14"/>
            <p:cNvSpPr>
              <a:spLocks noChangeArrowheads="1"/>
            </p:cNvSpPr>
            <p:nvPr/>
          </p:nvSpPr>
          <p:spPr bwMode="auto">
            <a:xfrm>
              <a:off x="1249" y="540"/>
              <a:ext cx="2803"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89" name="Rectangle 15"/>
            <p:cNvSpPr>
              <a:spLocks noChangeArrowheads="1"/>
            </p:cNvSpPr>
            <p:nvPr/>
          </p:nvSpPr>
          <p:spPr bwMode="auto">
            <a:xfrm>
              <a:off x="1249" y="959"/>
              <a:ext cx="389"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0" name="Rectangle 16"/>
            <p:cNvSpPr>
              <a:spLocks noChangeArrowheads="1"/>
            </p:cNvSpPr>
            <p:nvPr/>
          </p:nvSpPr>
          <p:spPr bwMode="auto">
            <a:xfrm>
              <a:off x="1651" y="959"/>
              <a:ext cx="389"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1" name="Rectangle 17"/>
            <p:cNvSpPr>
              <a:spLocks noChangeArrowheads="1"/>
            </p:cNvSpPr>
            <p:nvPr/>
          </p:nvSpPr>
          <p:spPr bwMode="auto">
            <a:xfrm>
              <a:off x="2053"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2" name="Rectangle 18"/>
            <p:cNvSpPr>
              <a:spLocks noChangeArrowheads="1"/>
            </p:cNvSpPr>
            <p:nvPr/>
          </p:nvSpPr>
          <p:spPr bwMode="auto">
            <a:xfrm>
              <a:off x="2455"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3" name="Rectangle 19"/>
            <p:cNvSpPr>
              <a:spLocks noChangeArrowheads="1"/>
            </p:cNvSpPr>
            <p:nvPr/>
          </p:nvSpPr>
          <p:spPr bwMode="auto">
            <a:xfrm>
              <a:off x="2857" y="959"/>
              <a:ext cx="391"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4" name="Rectangle 20"/>
            <p:cNvSpPr>
              <a:spLocks noChangeArrowheads="1"/>
            </p:cNvSpPr>
            <p:nvPr/>
          </p:nvSpPr>
          <p:spPr bwMode="auto">
            <a:xfrm>
              <a:off x="3260"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5" name="Rectangle 21"/>
            <p:cNvSpPr>
              <a:spLocks noChangeArrowheads="1"/>
            </p:cNvSpPr>
            <p:nvPr/>
          </p:nvSpPr>
          <p:spPr bwMode="auto">
            <a:xfrm>
              <a:off x="3662" y="959"/>
              <a:ext cx="390"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6" name="Rectangle 22"/>
            <p:cNvSpPr>
              <a:spLocks noChangeArrowheads="1"/>
            </p:cNvSpPr>
            <p:nvPr/>
          </p:nvSpPr>
          <p:spPr bwMode="auto">
            <a:xfrm>
              <a:off x="1249" y="1369"/>
              <a:ext cx="389"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7" name="Rectangle 23"/>
            <p:cNvSpPr>
              <a:spLocks noChangeArrowheads="1"/>
            </p:cNvSpPr>
            <p:nvPr/>
          </p:nvSpPr>
          <p:spPr bwMode="auto">
            <a:xfrm>
              <a:off x="1651" y="1369"/>
              <a:ext cx="389"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8" name="Rectangle 24"/>
            <p:cNvSpPr>
              <a:spLocks noChangeArrowheads="1"/>
            </p:cNvSpPr>
            <p:nvPr/>
          </p:nvSpPr>
          <p:spPr bwMode="auto">
            <a:xfrm>
              <a:off x="2053"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199" name="Rectangle 25"/>
            <p:cNvSpPr>
              <a:spLocks noChangeArrowheads="1"/>
            </p:cNvSpPr>
            <p:nvPr/>
          </p:nvSpPr>
          <p:spPr bwMode="auto">
            <a:xfrm>
              <a:off x="2455"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0" name="Rectangle 26"/>
            <p:cNvSpPr>
              <a:spLocks noChangeArrowheads="1"/>
            </p:cNvSpPr>
            <p:nvPr/>
          </p:nvSpPr>
          <p:spPr bwMode="auto">
            <a:xfrm>
              <a:off x="2857" y="1369"/>
              <a:ext cx="391"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1" name="Rectangle 27"/>
            <p:cNvSpPr>
              <a:spLocks noChangeArrowheads="1"/>
            </p:cNvSpPr>
            <p:nvPr/>
          </p:nvSpPr>
          <p:spPr bwMode="auto">
            <a:xfrm>
              <a:off x="3260"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2" name="Rectangle 28"/>
            <p:cNvSpPr>
              <a:spLocks noChangeArrowheads="1"/>
            </p:cNvSpPr>
            <p:nvPr/>
          </p:nvSpPr>
          <p:spPr bwMode="auto">
            <a:xfrm>
              <a:off x="3662" y="1369"/>
              <a:ext cx="390"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3" name="Rectangle 29"/>
            <p:cNvSpPr>
              <a:spLocks noChangeArrowheads="1"/>
            </p:cNvSpPr>
            <p:nvPr/>
          </p:nvSpPr>
          <p:spPr bwMode="auto">
            <a:xfrm>
              <a:off x="1249" y="1780"/>
              <a:ext cx="389"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4" name="Rectangle 30"/>
            <p:cNvSpPr>
              <a:spLocks noChangeArrowheads="1"/>
            </p:cNvSpPr>
            <p:nvPr/>
          </p:nvSpPr>
          <p:spPr bwMode="auto">
            <a:xfrm>
              <a:off x="1651" y="1780"/>
              <a:ext cx="389"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5" name="Rectangle 31"/>
            <p:cNvSpPr>
              <a:spLocks noChangeArrowheads="1"/>
            </p:cNvSpPr>
            <p:nvPr/>
          </p:nvSpPr>
          <p:spPr bwMode="auto">
            <a:xfrm>
              <a:off x="2053"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6" name="Rectangle 32"/>
            <p:cNvSpPr>
              <a:spLocks noChangeArrowheads="1"/>
            </p:cNvSpPr>
            <p:nvPr/>
          </p:nvSpPr>
          <p:spPr bwMode="auto">
            <a:xfrm>
              <a:off x="2455"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7" name="Rectangle 33"/>
            <p:cNvSpPr>
              <a:spLocks noChangeArrowheads="1"/>
            </p:cNvSpPr>
            <p:nvPr/>
          </p:nvSpPr>
          <p:spPr bwMode="auto">
            <a:xfrm>
              <a:off x="2857" y="1780"/>
              <a:ext cx="391"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8" name="Rectangle 34"/>
            <p:cNvSpPr>
              <a:spLocks noChangeArrowheads="1"/>
            </p:cNvSpPr>
            <p:nvPr/>
          </p:nvSpPr>
          <p:spPr bwMode="auto">
            <a:xfrm>
              <a:off x="3260"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09" name="Rectangle 35"/>
            <p:cNvSpPr>
              <a:spLocks noChangeArrowheads="1"/>
            </p:cNvSpPr>
            <p:nvPr/>
          </p:nvSpPr>
          <p:spPr bwMode="auto">
            <a:xfrm>
              <a:off x="3662" y="1780"/>
              <a:ext cx="390"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10" name="Rectangle 36"/>
            <p:cNvSpPr>
              <a:spLocks noChangeArrowheads="1"/>
            </p:cNvSpPr>
            <p:nvPr/>
          </p:nvSpPr>
          <p:spPr bwMode="auto">
            <a:xfrm>
              <a:off x="1249" y="2191"/>
              <a:ext cx="389"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11" name="Rectangle 37"/>
            <p:cNvSpPr>
              <a:spLocks noChangeArrowheads="1"/>
            </p:cNvSpPr>
            <p:nvPr/>
          </p:nvSpPr>
          <p:spPr bwMode="auto">
            <a:xfrm>
              <a:off x="1651" y="2191"/>
              <a:ext cx="389"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12" name="Rectangle 38"/>
            <p:cNvSpPr>
              <a:spLocks noChangeArrowheads="1"/>
            </p:cNvSpPr>
            <p:nvPr/>
          </p:nvSpPr>
          <p:spPr bwMode="auto">
            <a:xfrm>
              <a:off x="2053"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13" name="Rectangle 39"/>
            <p:cNvSpPr>
              <a:spLocks noChangeArrowheads="1"/>
            </p:cNvSpPr>
            <p:nvPr/>
          </p:nvSpPr>
          <p:spPr bwMode="auto">
            <a:xfrm>
              <a:off x="2455"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14" name="Rectangle 40"/>
            <p:cNvSpPr>
              <a:spLocks noChangeArrowheads="1"/>
            </p:cNvSpPr>
            <p:nvPr/>
          </p:nvSpPr>
          <p:spPr bwMode="auto">
            <a:xfrm>
              <a:off x="2857" y="2191"/>
              <a:ext cx="391"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15" name="Rectangle 41"/>
            <p:cNvSpPr>
              <a:spLocks noChangeArrowheads="1"/>
            </p:cNvSpPr>
            <p:nvPr/>
          </p:nvSpPr>
          <p:spPr bwMode="auto">
            <a:xfrm>
              <a:off x="3260"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16" name="Rectangle 42"/>
            <p:cNvSpPr>
              <a:spLocks noChangeArrowheads="1"/>
            </p:cNvSpPr>
            <p:nvPr/>
          </p:nvSpPr>
          <p:spPr bwMode="auto">
            <a:xfrm>
              <a:off x="3662" y="2191"/>
              <a:ext cx="390"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17" name="Freeform 44"/>
            <p:cNvSpPr>
              <a:spLocks/>
            </p:cNvSpPr>
            <p:nvPr/>
          </p:nvSpPr>
          <p:spPr bwMode="auto">
            <a:xfrm>
              <a:off x="1141" y="2685"/>
              <a:ext cx="3024" cy="44"/>
            </a:xfrm>
            <a:custGeom>
              <a:avLst/>
              <a:gdLst>
                <a:gd name="T0" fmla="*/ 3024 w 3024"/>
                <a:gd name="T1" fmla="*/ 0 h 44"/>
                <a:gd name="T2" fmla="*/ 3024 w 3024"/>
                <a:gd name="T3" fmla="*/ 0 h 44"/>
                <a:gd name="T4" fmla="*/ 0 w 3024"/>
                <a:gd name="T5" fmla="*/ 0 h 44"/>
                <a:gd name="T6" fmla="*/ 0 w 3024"/>
                <a:gd name="T7" fmla="*/ 44 h 44"/>
                <a:gd name="T8" fmla="*/ 3024 w 3024"/>
                <a:gd name="T9" fmla="*/ 44 h 44"/>
                <a:gd name="T10" fmla="*/ 3024 w 3024"/>
                <a:gd name="T11" fmla="*/ 0 h 44"/>
              </a:gdLst>
              <a:ahLst/>
              <a:cxnLst>
                <a:cxn ang="0">
                  <a:pos x="T0" y="T1"/>
                </a:cxn>
                <a:cxn ang="0">
                  <a:pos x="T2" y="T3"/>
                </a:cxn>
                <a:cxn ang="0">
                  <a:pos x="T4" y="T5"/>
                </a:cxn>
                <a:cxn ang="0">
                  <a:pos x="T6" y="T7"/>
                </a:cxn>
                <a:cxn ang="0">
                  <a:pos x="T8" y="T9"/>
                </a:cxn>
                <a:cxn ang="0">
                  <a:pos x="T10" y="T11"/>
                </a:cxn>
              </a:cxnLst>
              <a:rect l="0" t="0" r="r" b="b"/>
              <a:pathLst>
                <a:path w="3024" h="44">
                  <a:moveTo>
                    <a:pt x="3024" y="0"/>
                  </a:moveTo>
                  <a:lnTo>
                    <a:pt x="3024" y="0"/>
                  </a:lnTo>
                  <a:lnTo>
                    <a:pt x="0" y="0"/>
                  </a:lnTo>
                  <a:lnTo>
                    <a:pt x="0" y="44"/>
                  </a:lnTo>
                  <a:lnTo>
                    <a:pt x="3024" y="44"/>
                  </a:lnTo>
                  <a:lnTo>
                    <a:pt x="30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grpSp>
      <p:grpSp>
        <p:nvGrpSpPr>
          <p:cNvPr id="218" name="Group 217"/>
          <p:cNvGrpSpPr/>
          <p:nvPr/>
        </p:nvGrpSpPr>
        <p:grpSpPr>
          <a:xfrm>
            <a:off x="5257279" y="3517556"/>
            <a:ext cx="320981" cy="472716"/>
            <a:chOff x="7976323" y="2702776"/>
            <a:chExt cx="436563" cy="642937"/>
          </a:xfrm>
        </p:grpSpPr>
        <p:sp>
          <p:nvSpPr>
            <p:cNvPr id="219" name="Rectangle 218"/>
            <p:cNvSpPr/>
            <p:nvPr/>
          </p:nvSpPr>
          <p:spPr bwMode="auto">
            <a:xfrm>
              <a:off x="8105554" y="3024245"/>
              <a:ext cx="196090" cy="249451"/>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34462" tIns="107570" rIns="134462" bIns="107570" numCol="1" spcCol="0" rtlCol="0" fromWordArt="0" anchor="t" anchorCtr="0" forceAA="0" compatLnSpc="1">
              <a:prstTxWarp prst="textNoShape">
                <a:avLst/>
              </a:prstTxWarp>
              <a:noAutofit/>
            </a:bodyPr>
            <a:lstStyle/>
            <a:p>
              <a:pPr marL="252130" indent="-252130" algn="ctr" defTabSz="685639" fontAlgn="base">
                <a:lnSpc>
                  <a:spcPct val="90000"/>
                </a:lnSpc>
                <a:spcBef>
                  <a:spcPct val="0"/>
                </a:spcBef>
                <a:spcAft>
                  <a:spcPct val="0"/>
                </a:spcAft>
                <a:buFont typeface="Wingdings 3" panose="05040102010807070707" pitchFamily="18" charset="2"/>
                <a:buChar char="Æ"/>
                <a:defRPr/>
              </a:pPr>
              <a:endParaRPr lang="en-US" sz="1471" b="1" kern="0" dirty="0">
                <a:solidFill>
                  <a:prstClr val="white"/>
                </a:solidFill>
                <a:latin typeface="Arial"/>
                <a:ea typeface="Segoe UI" pitchFamily="34" charset="0"/>
                <a:cs typeface="Segoe UI" pitchFamily="34" charset="0"/>
              </a:endParaRPr>
            </a:p>
          </p:txBody>
        </p:sp>
        <p:grpSp>
          <p:nvGrpSpPr>
            <p:cNvPr id="220" name="Group 4"/>
            <p:cNvGrpSpPr>
              <a:grpSpLocks noChangeAspect="1"/>
            </p:cNvGrpSpPr>
            <p:nvPr/>
          </p:nvGrpSpPr>
          <p:grpSpPr bwMode="auto">
            <a:xfrm>
              <a:off x="7976323" y="2702776"/>
              <a:ext cx="436563" cy="642937"/>
              <a:chOff x="4917" y="2319"/>
              <a:chExt cx="275" cy="405"/>
            </a:xfrm>
          </p:grpSpPr>
          <p:sp>
            <p:nvSpPr>
              <p:cNvPr id="221" name="AutoShape 3"/>
              <p:cNvSpPr>
                <a:spLocks noChangeAspect="1" noChangeArrowheads="1" noTextEdit="1"/>
              </p:cNvSpPr>
              <p:nvPr/>
            </p:nvSpPr>
            <p:spPr bwMode="auto">
              <a:xfrm>
                <a:off x="4918" y="2319"/>
                <a:ext cx="274"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defRPr/>
                </a:pPr>
                <a:endParaRPr lang="en-US" sz="1324" kern="0" dirty="0">
                  <a:solidFill>
                    <a:prstClr val="black"/>
                  </a:solidFill>
                  <a:latin typeface="Arial"/>
                </a:endParaRPr>
              </a:p>
            </p:txBody>
          </p:sp>
          <p:sp>
            <p:nvSpPr>
              <p:cNvPr id="222" name="Freeform 5"/>
              <p:cNvSpPr>
                <a:spLocks/>
              </p:cNvSpPr>
              <p:nvPr/>
            </p:nvSpPr>
            <p:spPr bwMode="auto">
              <a:xfrm>
                <a:off x="4969" y="2319"/>
                <a:ext cx="170" cy="191"/>
              </a:xfrm>
              <a:custGeom>
                <a:avLst/>
                <a:gdLst>
                  <a:gd name="T0" fmla="*/ 207 w 207"/>
                  <a:gd name="T1" fmla="*/ 214 h 234"/>
                  <a:gd name="T2" fmla="*/ 161 w 207"/>
                  <a:gd name="T3" fmla="*/ 214 h 234"/>
                  <a:gd name="T4" fmla="*/ 161 w 207"/>
                  <a:gd name="T5" fmla="*/ 102 h 234"/>
                  <a:gd name="T6" fmla="*/ 104 w 207"/>
                  <a:gd name="T7" fmla="*/ 45 h 234"/>
                  <a:gd name="T8" fmla="*/ 46 w 207"/>
                  <a:gd name="T9" fmla="*/ 102 h 234"/>
                  <a:gd name="T10" fmla="*/ 46 w 207"/>
                  <a:gd name="T11" fmla="*/ 234 h 234"/>
                  <a:gd name="T12" fmla="*/ 0 w 207"/>
                  <a:gd name="T13" fmla="*/ 234 h 234"/>
                  <a:gd name="T14" fmla="*/ 0 w 207"/>
                  <a:gd name="T15" fmla="*/ 102 h 234"/>
                  <a:gd name="T16" fmla="*/ 104 w 207"/>
                  <a:gd name="T17" fmla="*/ 0 h 234"/>
                  <a:gd name="T18" fmla="*/ 207 w 207"/>
                  <a:gd name="T19" fmla="*/ 102 h 234"/>
                  <a:gd name="T20" fmla="*/ 207 w 207"/>
                  <a:gd name="T21" fmla="*/ 214 h 234"/>
                  <a:gd name="T22" fmla="*/ 207 w 207"/>
                  <a:gd name="T23" fmla="*/ 2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34">
                    <a:moveTo>
                      <a:pt x="207" y="214"/>
                    </a:moveTo>
                    <a:cubicBezTo>
                      <a:pt x="161" y="214"/>
                      <a:pt x="161" y="214"/>
                      <a:pt x="161" y="214"/>
                    </a:cubicBezTo>
                    <a:cubicBezTo>
                      <a:pt x="161" y="190"/>
                      <a:pt x="161" y="102"/>
                      <a:pt x="161" y="102"/>
                    </a:cubicBezTo>
                    <a:cubicBezTo>
                      <a:pt x="161" y="72"/>
                      <a:pt x="134" y="45"/>
                      <a:pt x="104" y="45"/>
                    </a:cubicBezTo>
                    <a:cubicBezTo>
                      <a:pt x="73" y="45"/>
                      <a:pt x="46" y="72"/>
                      <a:pt x="46" y="102"/>
                    </a:cubicBezTo>
                    <a:cubicBezTo>
                      <a:pt x="46" y="234"/>
                      <a:pt x="46" y="234"/>
                      <a:pt x="46" y="234"/>
                    </a:cubicBezTo>
                    <a:cubicBezTo>
                      <a:pt x="0" y="234"/>
                      <a:pt x="0" y="234"/>
                      <a:pt x="0" y="234"/>
                    </a:cubicBezTo>
                    <a:cubicBezTo>
                      <a:pt x="0" y="102"/>
                      <a:pt x="0" y="102"/>
                      <a:pt x="0" y="102"/>
                    </a:cubicBezTo>
                    <a:cubicBezTo>
                      <a:pt x="0" y="45"/>
                      <a:pt x="46" y="0"/>
                      <a:pt x="104" y="0"/>
                    </a:cubicBezTo>
                    <a:cubicBezTo>
                      <a:pt x="161" y="0"/>
                      <a:pt x="207" y="45"/>
                      <a:pt x="207" y="102"/>
                    </a:cubicBezTo>
                    <a:cubicBezTo>
                      <a:pt x="207" y="214"/>
                      <a:pt x="207" y="214"/>
                      <a:pt x="207" y="214"/>
                    </a:cubicBezTo>
                    <a:cubicBezTo>
                      <a:pt x="207" y="214"/>
                      <a:pt x="207" y="214"/>
                      <a:pt x="207" y="214"/>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defRPr/>
                </a:pPr>
                <a:endParaRPr lang="en-US" sz="1324" kern="0" dirty="0">
                  <a:solidFill>
                    <a:prstClr val="black"/>
                  </a:solidFill>
                  <a:latin typeface="Arial"/>
                </a:endParaRPr>
              </a:p>
            </p:txBody>
          </p:sp>
          <p:sp>
            <p:nvSpPr>
              <p:cNvPr id="223" name="Freeform 6"/>
              <p:cNvSpPr>
                <a:spLocks noEditPoints="1"/>
              </p:cNvSpPr>
              <p:nvPr/>
            </p:nvSpPr>
            <p:spPr bwMode="auto">
              <a:xfrm>
                <a:off x="4917" y="2470"/>
                <a:ext cx="275" cy="253"/>
              </a:xfrm>
              <a:custGeom>
                <a:avLst/>
                <a:gdLst>
                  <a:gd name="T0" fmla="*/ 0 w 334"/>
                  <a:gd name="T1" fmla="*/ 0 h 309"/>
                  <a:gd name="T2" fmla="*/ 0 w 334"/>
                  <a:gd name="T3" fmla="*/ 309 h 309"/>
                  <a:gd name="T4" fmla="*/ 334 w 334"/>
                  <a:gd name="T5" fmla="*/ 309 h 309"/>
                  <a:gd name="T6" fmla="*/ 334 w 334"/>
                  <a:gd name="T7" fmla="*/ 0 h 309"/>
                  <a:gd name="T8" fmla="*/ 0 w 334"/>
                  <a:gd name="T9" fmla="*/ 0 h 309"/>
                  <a:gd name="T10" fmla="*/ 181 w 334"/>
                  <a:gd name="T11" fmla="*/ 165 h 309"/>
                  <a:gd name="T12" fmla="*/ 181 w 334"/>
                  <a:gd name="T13" fmla="*/ 229 h 309"/>
                  <a:gd name="T14" fmla="*/ 152 w 334"/>
                  <a:gd name="T15" fmla="*/ 229 h 309"/>
                  <a:gd name="T16" fmla="*/ 152 w 334"/>
                  <a:gd name="T17" fmla="*/ 165 h 309"/>
                  <a:gd name="T18" fmla="*/ 128 w 334"/>
                  <a:gd name="T19" fmla="*/ 130 h 309"/>
                  <a:gd name="T20" fmla="*/ 167 w 334"/>
                  <a:gd name="T21" fmla="*/ 92 h 309"/>
                  <a:gd name="T22" fmla="*/ 205 w 334"/>
                  <a:gd name="T23" fmla="*/ 130 h 309"/>
                  <a:gd name="T24" fmla="*/ 181 w 334"/>
                  <a:gd name="T25" fmla="*/ 16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309">
                    <a:moveTo>
                      <a:pt x="0" y="0"/>
                    </a:moveTo>
                    <a:cubicBezTo>
                      <a:pt x="0" y="309"/>
                      <a:pt x="0" y="309"/>
                      <a:pt x="0" y="309"/>
                    </a:cubicBezTo>
                    <a:cubicBezTo>
                      <a:pt x="334" y="309"/>
                      <a:pt x="334" y="309"/>
                      <a:pt x="334" y="309"/>
                    </a:cubicBezTo>
                    <a:cubicBezTo>
                      <a:pt x="334" y="0"/>
                      <a:pt x="334" y="0"/>
                      <a:pt x="334" y="0"/>
                    </a:cubicBezTo>
                    <a:lnTo>
                      <a:pt x="0" y="0"/>
                    </a:lnTo>
                    <a:close/>
                    <a:moveTo>
                      <a:pt x="181" y="165"/>
                    </a:moveTo>
                    <a:cubicBezTo>
                      <a:pt x="181" y="165"/>
                      <a:pt x="181" y="165"/>
                      <a:pt x="181" y="229"/>
                    </a:cubicBezTo>
                    <a:cubicBezTo>
                      <a:pt x="181" y="229"/>
                      <a:pt x="181" y="229"/>
                      <a:pt x="152" y="229"/>
                    </a:cubicBezTo>
                    <a:cubicBezTo>
                      <a:pt x="152" y="229"/>
                      <a:pt x="152" y="229"/>
                      <a:pt x="152" y="165"/>
                    </a:cubicBezTo>
                    <a:cubicBezTo>
                      <a:pt x="138" y="162"/>
                      <a:pt x="128" y="148"/>
                      <a:pt x="128" y="130"/>
                    </a:cubicBezTo>
                    <a:cubicBezTo>
                      <a:pt x="128" y="109"/>
                      <a:pt x="145" y="92"/>
                      <a:pt x="167" y="92"/>
                    </a:cubicBezTo>
                    <a:cubicBezTo>
                      <a:pt x="188" y="92"/>
                      <a:pt x="205" y="109"/>
                      <a:pt x="205" y="130"/>
                    </a:cubicBezTo>
                    <a:cubicBezTo>
                      <a:pt x="205" y="148"/>
                      <a:pt x="195" y="162"/>
                      <a:pt x="181" y="165"/>
                    </a:cubicBezTo>
                    <a:close/>
                  </a:path>
                </a:pathLst>
              </a:custGeom>
              <a:solidFill>
                <a:srgbClr val="0051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defRPr/>
                </a:pPr>
                <a:endParaRPr lang="en-US" sz="1324" kern="0" dirty="0">
                  <a:solidFill>
                    <a:prstClr val="black"/>
                  </a:solidFill>
                  <a:latin typeface="Arial"/>
                </a:endParaRPr>
              </a:p>
            </p:txBody>
          </p:sp>
          <p:sp>
            <p:nvSpPr>
              <p:cNvPr id="224" name="Freeform 7"/>
              <p:cNvSpPr>
                <a:spLocks/>
              </p:cNvSpPr>
              <p:nvPr/>
            </p:nvSpPr>
            <p:spPr bwMode="auto">
              <a:xfrm>
                <a:off x="4917" y="2470"/>
                <a:ext cx="275" cy="253"/>
              </a:xfrm>
              <a:custGeom>
                <a:avLst/>
                <a:gdLst>
                  <a:gd name="T0" fmla="*/ 128 w 334"/>
                  <a:gd name="T1" fmla="*/ 130 h 309"/>
                  <a:gd name="T2" fmla="*/ 167 w 334"/>
                  <a:gd name="T3" fmla="*/ 92 h 309"/>
                  <a:gd name="T4" fmla="*/ 204 w 334"/>
                  <a:gd name="T5" fmla="*/ 120 h 309"/>
                  <a:gd name="T6" fmla="*/ 334 w 334"/>
                  <a:gd name="T7" fmla="*/ 0 h 309"/>
                  <a:gd name="T8" fmla="*/ 0 w 334"/>
                  <a:gd name="T9" fmla="*/ 0 h 309"/>
                  <a:gd name="T10" fmla="*/ 0 w 334"/>
                  <a:gd name="T11" fmla="*/ 309 h 309"/>
                  <a:gd name="T12" fmla="*/ 152 w 334"/>
                  <a:gd name="T13" fmla="*/ 168 h 309"/>
                  <a:gd name="T14" fmla="*/ 152 w 334"/>
                  <a:gd name="T15" fmla="*/ 165 h 309"/>
                  <a:gd name="T16" fmla="*/ 128 w 334"/>
                  <a:gd name="T17" fmla="*/ 13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309">
                    <a:moveTo>
                      <a:pt x="128" y="130"/>
                    </a:moveTo>
                    <a:cubicBezTo>
                      <a:pt x="128" y="109"/>
                      <a:pt x="145" y="92"/>
                      <a:pt x="167" y="92"/>
                    </a:cubicBezTo>
                    <a:cubicBezTo>
                      <a:pt x="184" y="92"/>
                      <a:pt x="199" y="104"/>
                      <a:pt x="204" y="120"/>
                    </a:cubicBezTo>
                    <a:cubicBezTo>
                      <a:pt x="334" y="0"/>
                      <a:pt x="334" y="0"/>
                      <a:pt x="334" y="0"/>
                    </a:cubicBezTo>
                    <a:cubicBezTo>
                      <a:pt x="0" y="0"/>
                      <a:pt x="0" y="0"/>
                      <a:pt x="0" y="0"/>
                    </a:cubicBezTo>
                    <a:cubicBezTo>
                      <a:pt x="0" y="309"/>
                      <a:pt x="0" y="309"/>
                      <a:pt x="0" y="309"/>
                    </a:cubicBezTo>
                    <a:cubicBezTo>
                      <a:pt x="152" y="168"/>
                      <a:pt x="152" y="168"/>
                      <a:pt x="152" y="168"/>
                    </a:cubicBezTo>
                    <a:cubicBezTo>
                      <a:pt x="152" y="167"/>
                      <a:pt x="152" y="166"/>
                      <a:pt x="152" y="165"/>
                    </a:cubicBezTo>
                    <a:cubicBezTo>
                      <a:pt x="138" y="162"/>
                      <a:pt x="128" y="148"/>
                      <a:pt x="128" y="13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defRPr/>
                </a:pPr>
                <a:endParaRPr lang="en-US" sz="1324" kern="0" dirty="0">
                  <a:solidFill>
                    <a:prstClr val="black"/>
                  </a:solidFill>
                  <a:latin typeface="Arial"/>
                </a:endParaRPr>
              </a:p>
            </p:txBody>
          </p:sp>
        </p:grpSp>
      </p:grpSp>
      <p:pic>
        <p:nvPicPr>
          <p:cNvPr id="225" name="Picture 224"/>
          <p:cNvPicPr>
            <a:picLocks noChangeAspect="1"/>
          </p:cNvPicPr>
          <p:nvPr/>
        </p:nvPicPr>
        <p:blipFill>
          <a:blip r:embed="rId3"/>
          <a:stretch>
            <a:fillRect/>
          </a:stretch>
        </p:blipFill>
        <p:spPr>
          <a:xfrm>
            <a:off x="3244698" y="4651298"/>
            <a:ext cx="891931" cy="825829"/>
          </a:xfrm>
          <a:prstGeom prst="rect">
            <a:avLst/>
          </a:prstGeom>
        </p:spPr>
      </p:pic>
      <p:sp>
        <p:nvSpPr>
          <p:cNvPr id="226" name="TextBox 225"/>
          <p:cNvSpPr txBox="1"/>
          <p:nvPr/>
        </p:nvSpPr>
        <p:spPr>
          <a:xfrm>
            <a:off x="5446292" y="2166166"/>
            <a:ext cx="1410323" cy="420951"/>
          </a:xfrm>
          <a:prstGeom prst="rect">
            <a:avLst/>
          </a:prstGeom>
          <a:noFill/>
        </p:spPr>
        <p:txBody>
          <a:bodyPr wrap="none" lIns="134462" tIns="107570" rIns="134462" bIns="107570" rtlCol="0">
            <a:spAutoFit/>
          </a:bodyPr>
          <a:lstStyle/>
          <a:p>
            <a:pPr defTabSz="457194">
              <a:lnSpc>
                <a:spcPct val="90000"/>
              </a:lnSpc>
            </a:pPr>
            <a:r>
              <a:rPr lang="it-IT" sz="1471" spc="-37" dirty="0">
                <a:solidFill>
                  <a:prstClr val="black"/>
                </a:solidFill>
                <a:latin typeface="Segoe UI Semilight" panose="020B0402040204020203" pitchFamily="34" charset="0"/>
                <a:cs typeface="Segoe UI Semilight" panose="020B0402040204020203" pitchFamily="34" charset="0"/>
              </a:rPr>
              <a:t>«</a:t>
            </a:r>
            <a:r>
              <a:rPr lang="en-US" sz="1471" spc="-37" dirty="0">
                <a:solidFill>
                  <a:prstClr val="black"/>
                </a:solidFill>
                <a:latin typeface="Segoe UI Semilight" panose="020B0402040204020203" pitchFamily="34" charset="0"/>
                <a:cs typeface="Segoe UI Semilight" panose="020B0402040204020203" pitchFamily="34" charset="0"/>
              </a:rPr>
              <a:t>History table</a:t>
            </a:r>
            <a:r>
              <a:rPr lang="it-IT" sz="1471" spc="-37" dirty="0">
                <a:solidFill>
                  <a:prstClr val="black"/>
                </a:solidFill>
                <a:latin typeface="Segoe UI Semilight" panose="020B0402040204020203" pitchFamily="34" charset="0"/>
                <a:cs typeface="Segoe UI Semilight" panose="020B0402040204020203" pitchFamily="34" charset="0"/>
              </a:rPr>
              <a:t>»</a:t>
            </a:r>
            <a:endParaRPr lang="en-US" sz="1471" spc="-37" dirty="0">
              <a:solidFill>
                <a:prstClr val="black"/>
              </a:solidFill>
              <a:latin typeface="Segoe UI Semilight" panose="020B0402040204020203" pitchFamily="34" charset="0"/>
              <a:cs typeface="Segoe UI Semilight" panose="020B0402040204020203" pitchFamily="34" charset="0"/>
            </a:endParaRPr>
          </a:p>
        </p:txBody>
      </p:sp>
      <p:pic>
        <p:nvPicPr>
          <p:cNvPr id="227" name="Picture 226"/>
          <p:cNvPicPr>
            <a:picLocks noChangeAspect="1"/>
          </p:cNvPicPr>
          <p:nvPr/>
        </p:nvPicPr>
        <p:blipFill>
          <a:blip r:embed="rId4"/>
          <a:stretch>
            <a:fillRect/>
          </a:stretch>
        </p:blipFill>
        <p:spPr>
          <a:xfrm>
            <a:off x="6282683" y="3367674"/>
            <a:ext cx="864330" cy="863936"/>
          </a:xfrm>
          <a:prstGeom prst="rect">
            <a:avLst/>
          </a:prstGeom>
        </p:spPr>
      </p:pic>
      <p:sp>
        <p:nvSpPr>
          <p:cNvPr id="228" name="Rectangle 227"/>
          <p:cNvSpPr/>
          <p:nvPr/>
        </p:nvSpPr>
        <p:spPr>
          <a:xfrm>
            <a:off x="764050" y="4767423"/>
            <a:ext cx="3570420" cy="635559"/>
          </a:xfrm>
          <a:prstGeom prst="rect">
            <a:avLst/>
          </a:prstGeom>
        </p:spPr>
        <p:txBody>
          <a:bodyPr wrap="square" lIns="134462">
            <a:spAutoFit/>
          </a:bodyPr>
          <a:lstStyle/>
          <a:p>
            <a:pPr defTabSz="457194">
              <a:spcBef>
                <a:spcPts val="1471"/>
              </a:spcBef>
              <a:defRPr/>
            </a:pPr>
            <a:r>
              <a:rPr lang="it-IT" sz="1765" kern="0" spc="-37" dirty="0">
                <a:solidFill>
                  <a:prstClr val="black"/>
                </a:solidFill>
                <a:latin typeface="Arial"/>
              </a:rPr>
              <a:t>Query normali </a:t>
            </a:r>
            <a:br>
              <a:rPr lang="it-IT" sz="1765" kern="0" spc="-37" dirty="0">
                <a:solidFill>
                  <a:prstClr val="black"/>
                </a:solidFill>
                <a:latin typeface="Arial"/>
              </a:rPr>
            </a:br>
            <a:r>
              <a:rPr lang="it-IT" sz="1765" kern="0" spc="-37" dirty="0">
                <a:solidFill>
                  <a:prstClr val="black"/>
                </a:solidFill>
                <a:latin typeface="Arial"/>
              </a:rPr>
              <a:t>(dati correnti)</a:t>
            </a:r>
          </a:p>
        </p:txBody>
      </p:sp>
      <p:sp>
        <p:nvSpPr>
          <p:cNvPr id="229" name="Rectangle 228"/>
          <p:cNvSpPr/>
          <p:nvPr/>
        </p:nvSpPr>
        <p:spPr>
          <a:xfrm>
            <a:off x="3342084" y="3697770"/>
            <a:ext cx="1788890" cy="499752"/>
          </a:xfrm>
          <a:prstGeom prst="rect">
            <a:avLst/>
          </a:prstGeom>
        </p:spPr>
        <p:txBody>
          <a:bodyPr wrap="square" lIns="67231">
            <a:spAutoFit/>
          </a:bodyPr>
          <a:lstStyle/>
          <a:p>
            <a:pPr algn="ctr" defTabSz="457194">
              <a:lnSpc>
                <a:spcPct val="90000"/>
              </a:lnSpc>
              <a:defRPr/>
            </a:pPr>
            <a:r>
              <a:rPr lang="it-IT" sz="1471" kern="0" spc="-37" dirty="0">
                <a:solidFill>
                  <a:prstClr val="black"/>
                </a:solidFill>
                <a:latin typeface="Segoe UI Semilight" panose="020B0402040204020203" pitchFamily="34" charset="0"/>
                <a:cs typeface="Segoe UI Semilight" panose="020B0402040204020203" pitchFamily="34" charset="0"/>
              </a:rPr>
              <a:t>* Include versioni storiche</a:t>
            </a:r>
          </a:p>
        </p:txBody>
      </p:sp>
      <p:pic>
        <p:nvPicPr>
          <p:cNvPr id="230" name="Picture 229"/>
          <p:cNvPicPr>
            <a:picLocks noChangeAspect="1"/>
          </p:cNvPicPr>
          <p:nvPr/>
        </p:nvPicPr>
        <p:blipFill>
          <a:blip r:embed="rId5">
            <a:lum bright="20000" contrast="-20000"/>
          </a:blip>
          <a:stretch>
            <a:fillRect/>
          </a:stretch>
        </p:blipFill>
        <p:spPr>
          <a:xfrm>
            <a:off x="2742984" y="4979667"/>
            <a:ext cx="371466" cy="491048"/>
          </a:xfrm>
          <a:prstGeom prst="rect">
            <a:avLst/>
          </a:prstGeom>
        </p:spPr>
      </p:pic>
      <p:sp>
        <p:nvSpPr>
          <p:cNvPr id="231" name="Bent Arrow 230"/>
          <p:cNvSpPr/>
          <p:nvPr/>
        </p:nvSpPr>
        <p:spPr bwMode="auto">
          <a:xfrm rot="10800000">
            <a:off x="2477085" y="4088024"/>
            <a:ext cx="3705007" cy="259813"/>
          </a:xfrm>
          <a:prstGeom prst="bentArrow">
            <a:avLst>
              <a:gd name="adj1" fmla="val 38152"/>
              <a:gd name="adj2" fmla="val 36508"/>
              <a:gd name="adj3" fmla="val 50000"/>
              <a:gd name="adj4" fmla="val 43750"/>
            </a:avLst>
          </a:prstGeom>
          <a:solidFill>
            <a:sysClr val="window" lastClr="FFFFFF"/>
          </a:solidFill>
          <a:ln w="25400" cap="flat" cmpd="sng" algn="ctr">
            <a:solidFill>
              <a:srgbClr val="B18126"/>
            </a:solidFill>
            <a:prstDash val="solid"/>
            <a:miter lim="800000"/>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584" fontAlgn="base">
              <a:spcBef>
                <a:spcPct val="0"/>
              </a:spcBef>
              <a:spcAft>
                <a:spcPct val="0"/>
              </a:spcAft>
              <a:defRPr/>
            </a:pPr>
            <a:endParaRPr lang="en-US" sz="1471" kern="0" dirty="0">
              <a:gradFill>
                <a:gsLst>
                  <a:gs pos="16814">
                    <a:srgbClr val="FFFFFF"/>
                  </a:gs>
                  <a:gs pos="46000">
                    <a:srgbClr val="FFFFFF"/>
                  </a:gs>
                </a:gsLst>
                <a:lin ang="5400000" scaled="0"/>
              </a:gradFill>
              <a:latin typeface="Arial"/>
            </a:endParaRPr>
          </a:p>
        </p:txBody>
      </p:sp>
      <p:grpSp>
        <p:nvGrpSpPr>
          <p:cNvPr id="232" name="Group 11"/>
          <p:cNvGrpSpPr>
            <a:grpSpLocks noChangeAspect="1"/>
          </p:cNvGrpSpPr>
          <p:nvPr/>
        </p:nvGrpSpPr>
        <p:grpSpPr bwMode="auto">
          <a:xfrm>
            <a:off x="1521927" y="2733714"/>
            <a:ext cx="1823172" cy="1390288"/>
            <a:chOff x="1141" y="423"/>
            <a:chExt cx="3024" cy="2306"/>
          </a:xfrm>
        </p:grpSpPr>
        <p:sp>
          <p:nvSpPr>
            <p:cNvPr id="233" name="AutoShape 10"/>
            <p:cNvSpPr>
              <a:spLocks noChangeAspect="1" noChangeArrowheads="1" noTextEdit="1"/>
            </p:cNvSpPr>
            <p:nvPr/>
          </p:nvSpPr>
          <p:spPr bwMode="auto">
            <a:xfrm>
              <a:off x="1141" y="424"/>
              <a:ext cx="3024"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34" name="Rectangle 12"/>
            <p:cNvSpPr>
              <a:spLocks noChangeArrowheads="1"/>
            </p:cNvSpPr>
            <p:nvPr/>
          </p:nvSpPr>
          <p:spPr bwMode="auto">
            <a:xfrm>
              <a:off x="1141" y="423"/>
              <a:ext cx="3024" cy="22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35" name="Rectangle 13"/>
            <p:cNvSpPr>
              <a:spLocks noChangeArrowheads="1"/>
            </p:cNvSpPr>
            <p:nvPr/>
          </p:nvSpPr>
          <p:spPr bwMode="auto">
            <a:xfrm>
              <a:off x="1141" y="423"/>
              <a:ext cx="3024"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36" name="Rectangle 14"/>
            <p:cNvSpPr>
              <a:spLocks noChangeArrowheads="1"/>
            </p:cNvSpPr>
            <p:nvPr/>
          </p:nvSpPr>
          <p:spPr bwMode="auto">
            <a:xfrm>
              <a:off x="1249" y="540"/>
              <a:ext cx="2803"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37" name="Rectangle 15"/>
            <p:cNvSpPr>
              <a:spLocks noChangeArrowheads="1"/>
            </p:cNvSpPr>
            <p:nvPr/>
          </p:nvSpPr>
          <p:spPr bwMode="auto">
            <a:xfrm>
              <a:off x="1249" y="959"/>
              <a:ext cx="389"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38" name="Rectangle 16"/>
            <p:cNvSpPr>
              <a:spLocks noChangeArrowheads="1"/>
            </p:cNvSpPr>
            <p:nvPr/>
          </p:nvSpPr>
          <p:spPr bwMode="auto">
            <a:xfrm>
              <a:off x="1651" y="959"/>
              <a:ext cx="389"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39" name="Rectangle 17"/>
            <p:cNvSpPr>
              <a:spLocks noChangeArrowheads="1"/>
            </p:cNvSpPr>
            <p:nvPr/>
          </p:nvSpPr>
          <p:spPr bwMode="auto">
            <a:xfrm>
              <a:off x="2053"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0" name="Rectangle 18"/>
            <p:cNvSpPr>
              <a:spLocks noChangeArrowheads="1"/>
            </p:cNvSpPr>
            <p:nvPr/>
          </p:nvSpPr>
          <p:spPr bwMode="auto">
            <a:xfrm>
              <a:off x="2455"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1" name="Rectangle 19"/>
            <p:cNvSpPr>
              <a:spLocks noChangeArrowheads="1"/>
            </p:cNvSpPr>
            <p:nvPr/>
          </p:nvSpPr>
          <p:spPr bwMode="auto">
            <a:xfrm>
              <a:off x="2857" y="959"/>
              <a:ext cx="391"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2" name="Rectangle 20"/>
            <p:cNvSpPr>
              <a:spLocks noChangeArrowheads="1"/>
            </p:cNvSpPr>
            <p:nvPr/>
          </p:nvSpPr>
          <p:spPr bwMode="auto">
            <a:xfrm>
              <a:off x="3260" y="95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3" name="Rectangle 21"/>
            <p:cNvSpPr>
              <a:spLocks noChangeArrowheads="1"/>
            </p:cNvSpPr>
            <p:nvPr/>
          </p:nvSpPr>
          <p:spPr bwMode="auto">
            <a:xfrm>
              <a:off x="3662" y="959"/>
              <a:ext cx="390"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4" name="Rectangle 22"/>
            <p:cNvSpPr>
              <a:spLocks noChangeArrowheads="1"/>
            </p:cNvSpPr>
            <p:nvPr/>
          </p:nvSpPr>
          <p:spPr bwMode="auto">
            <a:xfrm>
              <a:off x="1249" y="1369"/>
              <a:ext cx="389"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5" name="Rectangle 23"/>
            <p:cNvSpPr>
              <a:spLocks noChangeArrowheads="1"/>
            </p:cNvSpPr>
            <p:nvPr/>
          </p:nvSpPr>
          <p:spPr bwMode="auto">
            <a:xfrm>
              <a:off x="1651" y="1369"/>
              <a:ext cx="389"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6" name="Rectangle 24"/>
            <p:cNvSpPr>
              <a:spLocks noChangeArrowheads="1"/>
            </p:cNvSpPr>
            <p:nvPr/>
          </p:nvSpPr>
          <p:spPr bwMode="auto">
            <a:xfrm>
              <a:off x="2053"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7" name="Rectangle 25"/>
            <p:cNvSpPr>
              <a:spLocks noChangeArrowheads="1"/>
            </p:cNvSpPr>
            <p:nvPr/>
          </p:nvSpPr>
          <p:spPr bwMode="auto">
            <a:xfrm>
              <a:off x="2455"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8" name="Rectangle 26"/>
            <p:cNvSpPr>
              <a:spLocks noChangeArrowheads="1"/>
            </p:cNvSpPr>
            <p:nvPr/>
          </p:nvSpPr>
          <p:spPr bwMode="auto">
            <a:xfrm>
              <a:off x="2857" y="1369"/>
              <a:ext cx="391"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49" name="Rectangle 27"/>
            <p:cNvSpPr>
              <a:spLocks noChangeArrowheads="1"/>
            </p:cNvSpPr>
            <p:nvPr/>
          </p:nvSpPr>
          <p:spPr bwMode="auto">
            <a:xfrm>
              <a:off x="3260" y="1369"/>
              <a:ext cx="390" cy="39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0" name="Rectangle 28"/>
            <p:cNvSpPr>
              <a:spLocks noChangeArrowheads="1"/>
            </p:cNvSpPr>
            <p:nvPr/>
          </p:nvSpPr>
          <p:spPr bwMode="auto">
            <a:xfrm>
              <a:off x="3662" y="1369"/>
              <a:ext cx="390" cy="390"/>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1" name="Rectangle 29"/>
            <p:cNvSpPr>
              <a:spLocks noChangeArrowheads="1"/>
            </p:cNvSpPr>
            <p:nvPr/>
          </p:nvSpPr>
          <p:spPr bwMode="auto">
            <a:xfrm>
              <a:off x="1249" y="1780"/>
              <a:ext cx="389"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2" name="Rectangle 30"/>
            <p:cNvSpPr>
              <a:spLocks noChangeArrowheads="1"/>
            </p:cNvSpPr>
            <p:nvPr/>
          </p:nvSpPr>
          <p:spPr bwMode="auto">
            <a:xfrm>
              <a:off x="1651" y="1780"/>
              <a:ext cx="389"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3" name="Rectangle 31"/>
            <p:cNvSpPr>
              <a:spLocks noChangeArrowheads="1"/>
            </p:cNvSpPr>
            <p:nvPr/>
          </p:nvSpPr>
          <p:spPr bwMode="auto">
            <a:xfrm>
              <a:off x="2053"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4" name="Rectangle 32"/>
            <p:cNvSpPr>
              <a:spLocks noChangeArrowheads="1"/>
            </p:cNvSpPr>
            <p:nvPr/>
          </p:nvSpPr>
          <p:spPr bwMode="auto">
            <a:xfrm>
              <a:off x="2455"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5" name="Rectangle 33"/>
            <p:cNvSpPr>
              <a:spLocks noChangeArrowheads="1"/>
            </p:cNvSpPr>
            <p:nvPr/>
          </p:nvSpPr>
          <p:spPr bwMode="auto">
            <a:xfrm>
              <a:off x="2857" y="1780"/>
              <a:ext cx="391"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6" name="Rectangle 34"/>
            <p:cNvSpPr>
              <a:spLocks noChangeArrowheads="1"/>
            </p:cNvSpPr>
            <p:nvPr/>
          </p:nvSpPr>
          <p:spPr bwMode="auto">
            <a:xfrm>
              <a:off x="3260" y="1780"/>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7" name="Rectangle 35"/>
            <p:cNvSpPr>
              <a:spLocks noChangeArrowheads="1"/>
            </p:cNvSpPr>
            <p:nvPr/>
          </p:nvSpPr>
          <p:spPr bwMode="auto">
            <a:xfrm>
              <a:off x="3662" y="1780"/>
              <a:ext cx="390"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8" name="Rectangle 36"/>
            <p:cNvSpPr>
              <a:spLocks noChangeArrowheads="1"/>
            </p:cNvSpPr>
            <p:nvPr/>
          </p:nvSpPr>
          <p:spPr bwMode="auto">
            <a:xfrm>
              <a:off x="1249" y="2191"/>
              <a:ext cx="389"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59" name="Rectangle 37"/>
            <p:cNvSpPr>
              <a:spLocks noChangeArrowheads="1"/>
            </p:cNvSpPr>
            <p:nvPr/>
          </p:nvSpPr>
          <p:spPr bwMode="auto">
            <a:xfrm>
              <a:off x="1651" y="2191"/>
              <a:ext cx="389"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60" name="Rectangle 38"/>
            <p:cNvSpPr>
              <a:spLocks noChangeArrowheads="1"/>
            </p:cNvSpPr>
            <p:nvPr/>
          </p:nvSpPr>
          <p:spPr bwMode="auto">
            <a:xfrm>
              <a:off x="2053"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61" name="Rectangle 39"/>
            <p:cNvSpPr>
              <a:spLocks noChangeArrowheads="1"/>
            </p:cNvSpPr>
            <p:nvPr/>
          </p:nvSpPr>
          <p:spPr bwMode="auto">
            <a:xfrm>
              <a:off x="2455"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62" name="Rectangle 40"/>
            <p:cNvSpPr>
              <a:spLocks noChangeArrowheads="1"/>
            </p:cNvSpPr>
            <p:nvPr/>
          </p:nvSpPr>
          <p:spPr bwMode="auto">
            <a:xfrm>
              <a:off x="2857" y="2191"/>
              <a:ext cx="391"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63" name="Rectangle 41"/>
            <p:cNvSpPr>
              <a:spLocks noChangeArrowheads="1"/>
            </p:cNvSpPr>
            <p:nvPr/>
          </p:nvSpPr>
          <p:spPr bwMode="auto">
            <a:xfrm>
              <a:off x="3260" y="2191"/>
              <a:ext cx="390" cy="38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64" name="Rectangle 42"/>
            <p:cNvSpPr>
              <a:spLocks noChangeArrowheads="1"/>
            </p:cNvSpPr>
            <p:nvPr/>
          </p:nvSpPr>
          <p:spPr bwMode="auto">
            <a:xfrm>
              <a:off x="3662" y="2191"/>
              <a:ext cx="390" cy="389"/>
            </a:xfrm>
            <a:prstGeom prst="rect">
              <a:avLst/>
            </a:prstGeom>
            <a:solidFill>
              <a:srgbClr val="8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sp>
          <p:nvSpPr>
            <p:cNvPr id="265" name="Freeform 44"/>
            <p:cNvSpPr>
              <a:spLocks/>
            </p:cNvSpPr>
            <p:nvPr/>
          </p:nvSpPr>
          <p:spPr bwMode="auto">
            <a:xfrm>
              <a:off x="1141" y="2685"/>
              <a:ext cx="3024" cy="44"/>
            </a:xfrm>
            <a:custGeom>
              <a:avLst/>
              <a:gdLst>
                <a:gd name="T0" fmla="*/ 3024 w 3024"/>
                <a:gd name="T1" fmla="*/ 0 h 44"/>
                <a:gd name="T2" fmla="*/ 3024 w 3024"/>
                <a:gd name="T3" fmla="*/ 0 h 44"/>
                <a:gd name="T4" fmla="*/ 0 w 3024"/>
                <a:gd name="T5" fmla="*/ 0 h 44"/>
                <a:gd name="T6" fmla="*/ 0 w 3024"/>
                <a:gd name="T7" fmla="*/ 44 h 44"/>
                <a:gd name="T8" fmla="*/ 3024 w 3024"/>
                <a:gd name="T9" fmla="*/ 44 h 44"/>
                <a:gd name="T10" fmla="*/ 3024 w 3024"/>
                <a:gd name="T11" fmla="*/ 0 h 44"/>
              </a:gdLst>
              <a:ahLst/>
              <a:cxnLst>
                <a:cxn ang="0">
                  <a:pos x="T0" y="T1"/>
                </a:cxn>
                <a:cxn ang="0">
                  <a:pos x="T2" y="T3"/>
                </a:cxn>
                <a:cxn ang="0">
                  <a:pos x="T4" y="T5"/>
                </a:cxn>
                <a:cxn ang="0">
                  <a:pos x="T6" y="T7"/>
                </a:cxn>
                <a:cxn ang="0">
                  <a:pos x="T8" y="T9"/>
                </a:cxn>
                <a:cxn ang="0">
                  <a:pos x="T10" y="T11"/>
                </a:cxn>
              </a:cxnLst>
              <a:rect l="0" t="0" r="r" b="b"/>
              <a:pathLst>
                <a:path w="3024" h="44">
                  <a:moveTo>
                    <a:pt x="3024" y="0"/>
                  </a:moveTo>
                  <a:lnTo>
                    <a:pt x="3024" y="0"/>
                  </a:lnTo>
                  <a:lnTo>
                    <a:pt x="0" y="0"/>
                  </a:lnTo>
                  <a:lnTo>
                    <a:pt x="0" y="44"/>
                  </a:lnTo>
                  <a:lnTo>
                    <a:pt x="3024" y="44"/>
                  </a:lnTo>
                  <a:lnTo>
                    <a:pt x="30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7231" tIns="33615" rIns="67231" bIns="33615" numCol="1" anchor="t" anchorCtr="0" compatLnSpc="1">
              <a:prstTxWarp prst="textNoShape">
                <a:avLst/>
              </a:prstTxWarp>
            </a:bodyPr>
            <a:lstStyle/>
            <a:p>
              <a:pPr defTabSz="457194"/>
              <a:endParaRPr lang="en-US" sz="1324" dirty="0">
                <a:solidFill>
                  <a:prstClr val="black"/>
                </a:solidFill>
                <a:latin typeface="Arial"/>
              </a:endParaRPr>
            </a:p>
          </p:txBody>
        </p:sp>
      </p:grpSp>
    </p:spTree>
    <p:extLst>
      <p:ext uri="{BB962C8B-B14F-4D97-AF65-F5344CB8AC3E}">
        <p14:creationId xmlns:p14="http://schemas.microsoft.com/office/powerpoint/2010/main" val="376549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wipe(up)">
                                      <p:cBhvr>
                                        <p:cTn id="10" dur="500"/>
                                        <p:tgtEl>
                                          <p:spTgt spid="182"/>
                                        </p:tgtEl>
                                      </p:cBhvr>
                                    </p:animEffect>
                                  </p:childTnLst>
                                </p:cTn>
                              </p:par>
                              <p:par>
                                <p:cTn id="11" presetID="10"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animEffect transition="in" filter="fade">
                                      <p:cBhvr>
                                        <p:cTn id="13" dur="500"/>
                                        <p:tgtEl>
                                          <p:spTgt spid="2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fade">
                                      <p:cBhvr>
                                        <p:cTn id="18" dur="500"/>
                                        <p:tgtEl>
                                          <p:spTgt spid="183"/>
                                        </p:tgtEl>
                                      </p:cBhvr>
                                    </p:animEffect>
                                  </p:childTnLst>
                                </p:cTn>
                              </p:par>
                              <p:par>
                                <p:cTn id="19" presetID="10" presetClass="exit" presetSubtype="0" fill="hold" nodeType="withEffect">
                                  <p:stCondLst>
                                    <p:cond delay="0"/>
                                  </p:stCondLst>
                                  <p:childTnLst>
                                    <p:animEffect transition="out" filter="fade">
                                      <p:cBhvr>
                                        <p:cTn id="20" dur="500"/>
                                        <p:tgtEl>
                                          <p:spTgt spid="230"/>
                                        </p:tgtEl>
                                      </p:cBhvr>
                                    </p:animEffect>
                                    <p:set>
                                      <p:cBhvr>
                                        <p:cTn id="21" dur="1" fill="hold">
                                          <p:stCondLst>
                                            <p:cond delay="499"/>
                                          </p:stCondLst>
                                        </p:cTn>
                                        <p:tgtEl>
                                          <p:spTgt spid="230"/>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2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82"/>
                                        </p:tgtEl>
                                      </p:cBhvr>
                                    </p:animEffect>
                                    <p:set>
                                      <p:cBhvr>
                                        <p:cTn id="26" dur="1" fill="hold">
                                          <p:stCondLst>
                                            <p:cond delay="499"/>
                                          </p:stCondLst>
                                        </p:cTn>
                                        <p:tgtEl>
                                          <p:spTgt spid="182"/>
                                        </p:tgtEl>
                                        <p:attrNameLst>
                                          <p:attrName>style.visibility</p:attrName>
                                        </p:attrNameLst>
                                      </p:cBhvr>
                                      <p:to>
                                        <p:strVal val="hidden"/>
                                      </p:to>
                                    </p:se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231"/>
                                        </p:tgtEl>
                                        <p:attrNameLst>
                                          <p:attrName>style.visibility</p:attrName>
                                        </p:attrNameLst>
                                      </p:cBhvr>
                                      <p:to>
                                        <p:strVal val="visible"/>
                                      </p:to>
                                    </p:set>
                                    <p:animEffect transition="in" filter="wipe(right)">
                                      <p:cBhvr>
                                        <p:cTn id="30" dur="500"/>
                                        <p:tgtEl>
                                          <p:spTgt spid="231"/>
                                        </p:tgtEl>
                                      </p:cBhvr>
                                    </p:animEffect>
                                  </p:childTnLst>
                                </p:cTn>
                              </p:par>
                            </p:childTnLst>
                          </p:cTn>
                        </p:par>
                        <p:par>
                          <p:cTn id="31" fill="hold">
                            <p:stCondLst>
                              <p:cond delay="1000"/>
                            </p:stCondLst>
                            <p:childTnLst>
                              <p:par>
                                <p:cTn id="32" presetID="22" presetClass="entr" presetSubtype="1" fill="hold" grpId="2" nodeType="after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wipe(up)">
                                      <p:cBhvr>
                                        <p:cTn id="34" dur="500"/>
                                        <p:tgtEl>
                                          <p:spTgt spid="182"/>
                                        </p:tgtEl>
                                      </p:cBhvr>
                                    </p:animEffect>
                                  </p:childTnLst>
                                </p:cTn>
                              </p:par>
                              <p:par>
                                <p:cTn id="35" presetID="10" presetClass="entr" presetSubtype="0" fill="hold" nodeType="withEffect">
                                  <p:stCondLst>
                                    <p:cond delay="100"/>
                                  </p:stCondLst>
                                  <p:childTnLst>
                                    <p:set>
                                      <p:cBhvr>
                                        <p:cTn id="36" dur="1" fill="hold">
                                          <p:stCondLst>
                                            <p:cond delay="0"/>
                                          </p:stCondLst>
                                        </p:cTn>
                                        <p:tgtEl>
                                          <p:spTgt spid="230"/>
                                        </p:tgtEl>
                                        <p:attrNameLst>
                                          <p:attrName>style.visibility</p:attrName>
                                        </p:attrNameLst>
                                      </p:cBhvr>
                                      <p:to>
                                        <p:strVal val="visible"/>
                                      </p:to>
                                    </p:set>
                                    <p:animEffect transition="in" filter="fade">
                                      <p:cBhvr>
                                        <p:cTn id="37" dur="500"/>
                                        <p:tgtEl>
                                          <p:spTgt spid="2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9"/>
                                        </p:tgtEl>
                                        <p:attrNameLst>
                                          <p:attrName>style.visibility</p:attrName>
                                        </p:attrNameLst>
                                      </p:cBhvr>
                                      <p:to>
                                        <p:strVal val="visible"/>
                                      </p:to>
                                    </p:set>
                                    <p:animEffect transition="in" filter="fade">
                                      <p:cBhvr>
                                        <p:cTn id="40"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2" grpId="1" animBg="1"/>
      <p:bldP spid="182" grpId="2" animBg="1"/>
      <p:bldP spid="183" grpId="0"/>
      <p:bldP spid="228" grpId="0"/>
      <p:bldP spid="228" grpId="1"/>
      <p:bldP spid="229" grpId="0"/>
      <p:bldP spid="23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Risorse</a:t>
            </a:r>
          </a:p>
        </p:txBody>
      </p:sp>
      <p:sp>
        <p:nvSpPr>
          <p:cNvPr id="3" name="Text Placeholder 2">
            <a:extLst>
              <a:ext uri="{FF2B5EF4-FFF2-40B4-BE49-F238E27FC236}">
                <a16:creationId xmlns:a16="http://schemas.microsoft.com/office/drawing/2014/main" id="{225CF814-F226-46CD-AF24-B7A41C679D11}"/>
              </a:ext>
            </a:extLst>
          </p:cNvPr>
          <p:cNvSpPr>
            <a:spLocks noGrp="1"/>
          </p:cNvSpPr>
          <p:nvPr>
            <p:ph type="body" idx="1"/>
          </p:nvPr>
        </p:nvSpPr>
        <p:spPr/>
        <p:txBody>
          <a:bodyPr/>
          <a:lstStyle/>
          <a:p>
            <a:r>
              <a:rPr lang="it-IT" dirty="0"/>
              <a:t>SQL Server &amp; GDPR</a:t>
            </a:r>
          </a:p>
        </p:txBody>
      </p:sp>
    </p:spTree>
    <p:extLst>
      <p:ext uri="{BB962C8B-B14F-4D97-AF65-F5344CB8AC3E}">
        <p14:creationId xmlns:p14="http://schemas.microsoft.com/office/powerpoint/2010/main" val="2705413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Risorse GDPR</a:t>
            </a:r>
          </a:p>
        </p:txBody>
      </p:sp>
      <p:sp>
        <p:nvSpPr>
          <p:cNvPr id="3" name="Text Placeholder 2"/>
          <p:cNvSpPr>
            <a:spLocks noGrp="1"/>
          </p:cNvSpPr>
          <p:nvPr>
            <p:ph idx="1"/>
          </p:nvPr>
        </p:nvSpPr>
        <p:spPr/>
        <p:txBody>
          <a:bodyPr>
            <a:normAutofit fontScale="92500" lnSpcReduction="10000"/>
          </a:bodyPr>
          <a:lstStyle/>
          <a:p>
            <a:r>
              <a:rPr lang="it-IT" dirty="0"/>
              <a:t>Regolamento ufficiale</a:t>
            </a:r>
          </a:p>
          <a:p>
            <a:pPr lvl="1"/>
            <a:r>
              <a:rPr lang="en-US" dirty="0">
                <a:hlinkClick r:id="rId2"/>
              </a:rPr>
              <a:t>http://data.consilium.europa.eu/doc/document/ST-9565-2015-INIT/en/pdf</a:t>
            </a:r>
            <a:r>
              <a:rPr lang="en-US" dirty="0"/>
              <a:t>  </a:t>
            </a:r>
          </a:p>
          <a:p>
            <a:r>
              <a:rPr lang="en-US" dirty="0"/>
              <a:t>Guide to enhancing privacy and addressing GDPR requirements with the Microsoft SQL platform</a:t>
            </a:r>
          </a:p>
          <a:p>
            <a:pPr lvl="1"/>
            <a:r>
              <a:rPr lang="it-IT" dirty="0">
                <a:hlinkClick r:id="rId3"/>
              </a:rPr>
              <a:t>https://aka.ms/gdprsqlwhitepaper</a:t>
            </a:r>
            <a:endParaRPr lang="it-IT" dirty="0"/>
          </a:p>
          <a:p>
            <a:r>
              <a:rPr lang="it-IT" dirty="0"/>
              <a:t>Microsoft Trust Center</a:t>
            </a:r>
          </a:p>
          <a:p>
            <a:pPr lvl="1"/>
            <a:r>
              <a:rPr lang="it-IT" dirty="0">
                <a:hlinkClick r:id="rId4"/>
              </a:rPr>
              <a:t>https://www.microsoft.com/GDPR</a:t>
            </a:r>
            <a:endParaRPr lang="it-IT" dirty="0"/>
          </a:p>
          <a:p>
            <a:pPr lvl="1"/>
            <a:r>
              <a:rPr lang="it-IT" dirty="0">
                <a:hlinkClick r:id="rId5"/>
              </a:rPr>
              <a:t>https://www.microsoft.com/it-it/trustcenter/privacy/GDPR</a:t>
            </a:r>
            <a:endParaRPr lang="it-IT" dirty="0"/>
          </a:p>
          <a:p>
            <a:r>
              <a:rPr lang="it-IT" dirty="0"/>
              <a:t>GRPR </a:t>
            </a:r>
            <a:r>
              <a:rPr lang="it-IT" dirty="0" err="1"/>
              <a:t>Detailed</a:t>
            </a:r>
            <a:r>
              <a:rPr lang="it-IT" dirty="0"/>
              <a:t> Assessment Toolkit</a:t>
            </a:r>
          </a:p>
          <a:p>
            <a:pPr lvl="1"/>
            <a:r>
              <a:rPr lang="it-IT" dirty="0">
                <a:hlinkClick r:id="rId6"/>
              </a:rPr>
              <a:t>http://aka.ms/gdprdetailedassessment</a:t>
            </a:r>
            <a:r>
              <a:rPr lang="it-IT" dirty="0"/>
              <a:t>  </a:t>
            </a:r>
          </a:p>
        </p:txBody>
      </p:sp>
    </p:spTree>
    <p:extLst>
      <p:ext uri="{BB962C8B-B14F-4D97-AF65-F5344CB8AC3E}">
        <p14:creationId xmlns:p14="http://schemas.microsoft.com/office/powerpoint/2010/main" val="3564019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Risorse Security generiche</a:t>
            </a:r>
          </a:p>
        </p:txBody>
      </p:sp>
      <p:sp>
        <p:nvSpPr>
          <p:cNvPr id="3" name="Text Placeholder 2"/>
          <p:cNvSpPr>
            <a:spLocks noGrp="1"/>
          </p:cNvSpPr>
          <p:nvPr>
            <p:ph idx="1"/>
          </p:nvPr>
        </p:nvSpPr>
        <p:spPr/>
        <p:txBody>
          <a:bodyPr>
            <a:normAutofit fontScale="92500" lnSpcReduction="20000"/>
          </a:bodyPr>
          <a:lstStyle/>
          <a:p>
            <a:r>
              <a:rPr lang="en-US" dirty="0"/>
              <a:t>White Papers</a:t>
            </a:r>
          </a:p>
          <a:p>
            <a:pPr lvl="1"/>
            <a:r>
              <a:rPr lang="en-US" dirty="0"/>
              <a:t>SQL Server 2012 Security Best Practices</a:t>
            </a:r>
          </a:p>
          <a:p>
            <a:pPr lvl="2"/>
            <a:r>
              <a:rPr lang="en-US" dirty="0">
                <a:hlinkClick r:id="rId2"/>
              </a:rPr>
              <a:t>http://download.microsoft.com/download/8/f/a/8fabacd7-803e-40fc-adf8-355e7d218f4c/sql_server_2012_security_best_practice_whitepaper_apr2012.docx</a:t>
            </a:r>
            <a:r>
              <a:rPr lang="en-US" dirty="0"/>
              <a:t>   </a:t>
            </a:r>
          </a:p>
          <a:p>
            <a:r>
              <a:rPr lang="en-US" dirty="0"/>
              <a:t>SQL Server Security Blog</a:t>
            </a:r>
          </a:p>
          <a:p>
            <a:pPr lvl="1"/>
            <a:r>
              <a:rPr lang="en-US" dirty="0">
                <a:hlinkClick r:id="rId3"/>
              </a:rPr>
              <a:t>https://blogs.msdn.microsoft.com/sqlsecurity</a:t>
            </a:r>
            <a:r>
              <a:rPr lang="en-US" dirty="0"/>
              <a:t> </a:t>
            </a:r>
          </a:p>
          <a:p>
            <a:r>
              <a:rPr lang="en-US" strike="sngStrike" dirty="0"/>
              <a:t>Corso MVA</a:t>
            </a:r>
          </a:p>
          <a:p>
            <a:pPr lvl="1"/>
            <a:r>
              <a:rPr lang="en-US" strike="sngStrike" dirty="0">
                <a:hlinkClick r:id="rId4"/>
              </a:rPr>
              <a:t>https://mva.microsoft.com/en-US/training-courses/16076</a:t>
            </a:r>
            <a:r>
              <a:rPr lang="en-US" strike="sngStrike" dirty="0"/>
              <a:t> </a:t>
            </a:r>
          </a:p>
          <a:p>
            <a:r>
              <a:rPr lang="en-US" dirty="0"/>
              <a:t>GitHub Samples</a:t>
            </a:r>
          </a:p>
          <a:p>
            <a:pPr lvl="1"/>
            <a:r>
              <a:rPr lang="en-US" dirty="0">
                <a:hlinkClick r:id="rId5"/>
              </a:rPr>
              <a:t>https://github.com/Microsoft/azure-sql-security-sample</a:t>
            </a:r>
            <a:r>
              <a:rPr lang="en-US" dirty="0"/>
              <a:t> </a:t>
            </a:r>
          </a:p>
          <a:p>
            <a:pPr lvl="1"/>
            <a:r>
              <a:rPr lang="en-US" dirty="0">
                <a:hlinkClick r:id="rId6"/>
              </a:rPr>
              <a:t>https://github.com/Microsoft/sql-server-samples</a:t>
            </a:r>
            <a:r>
              <a:rPr lang="en-US" dirty="0"/>
              <a:t> </a:t>
            </a:r>
          </a:p>
        </p:txBody>
      </p:sp>
    </p:spTree>
    <p:extLst>
      <p:ext uri="{BB962C8B-B14F-4D97-AF65-F5344CB8AC3E}">
        <p14:creationId xmlns:p14="http://schemas.microsoft.com/office/powerpoint/2010/main" val="13175387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Risorse Security specifiche</a:t>
            </a:r>
          </a:p>
        </p:txBody>
      </p:sp>
      <p:sp>
        <p:nvSpPr>
          <p:cNvPr id="3" name="Text Placeholder 2"/>
          <p:cNvSpPr>
            <a:spLocks noGrp="1"/>
          </p:cNvSpPr>
          <p:nvPr>
            <p:ph idx="1"/>
          </p:nvPr>
        </p:nvSpPr>
        <p:spPr/>
        <p:txBody>
          <a:bodyPr>
            <a:normAutofit lnSpcReduction="10000"/>
          </a:bodyPr>
          <a:lstStyle/>
          <a:p>
            <a:r>
              <a:rPr lang="en-US" sz="2963" dirty="0"/>
              <a:t>Transparent Data Encryption</a:t>
            </a:r>
            <a:endParaRPr lang="en-US" sz="2963" dirty="0">
              <a:hlinkClick r:id="rId2"/>
            </a:endParaRPr>
          </a:p>
          <a:p>
            <a:pPr lvl="1"/>
            <a:r>
              <a:rPr lang="en-US" sz="2540" dirty="0">
                <a:hlinkClick r:id="rId2"/>
              </a:rPr>
              <a:t>https://blogs.msdn.microsoft.com/sqlsecurity/2016/10/05/feature-spotlight-transparent-data-encryption-tde</a:t>
            </a:r>
            <a:endParaRPr lang="en-US" sz="2540" dirty="0"/>
          </a:p>
          <a:p>
            <a:endParaRPr lang="en-US" sz="2963" dirty="0"/>
          </a:p>
          <a:p>
            <a:r>
              <a:rPr lang="en-US" sz="2963" dirty="0"/>
              <a:t>Always Encrypted</a:t>
            </a:r>
            <a:endParaRPr lang="en-US" sz="2963" dirty="0">
              <a:hlinkClick r:id="rId2"/>
            </a:endParaRPr>
          </a:p>
          <a:p>
            <a:pPr lvl="1"/>
            <a:r>
              <a:rPr lang="it-IT" sz="2540" dirty="0">
                <a:hlinkClick r:id="rId3"/>
              </a:rPr>
              <a:t>https://msdn.microsoft.com/en-us/library/mt163865.aspx</a:t>
            </a:r>
            <a:r>
              <a:rPr lang="it-IT" sz="2540" dirty="0"/>
              <a:t> </a:t>
            </a:r>
          </a:p>
          <a:p>
            <a:pPr lvl="1"/>
            <a:r>
              <a:rPr lang="it-IT" sz="2540" dirty="0">
                <a:hlinkClick r:id="rId4"/>
              </a:rPr>
              <a:t>https://channel9.msdn.com/events/DataDriven/SQLServer2016/AlwaysEncrypted</a:t>
            </a:r>
            <a:r>
              <a:rPr lang="it-IT" sz="2540" dirty="0"/>
              <a:t> </a:t>
            </a:r>
          </a:p>
          <a:p>
            <a:pPr lvl="1"/>
            <a:r>
              <a:rPr lang="it-IT" sz="2540" dirty="0">
                <a:hlinkClick r:id="rId5"/>
              </a:rPr>
              <a:t>https://channel9.msdn.com/events/Ignite/2016/BRK3151</a:t>
            </a:r>
            <a:r>
              <a:rPr lang="it-IT" sz="2540" dirty="0"/>
              <a:t> </a:t>
            </a:r>
          </a:p>
          <a:p>
            <a:endParaRPr lang="en-US" sz="2963" dirty="0"/>
          </a:p>
        </p:txBody>
      </p:sp>
    </p:spTree>
    <p:extLst>
      <p:ext uri="{BB962C8B-B14F-4D97-AF65-F5344CB8AC3E}">
        <p14:creationId xmlns:p14="http://schemas.microsoft.com/office/powerpoint/2010/main" val="475430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Risorse </a:t>
            </a:r>
            <a:r>
              <a:rPr lang="en-US" dirty="0"/>
              <a:t>Business Continuity</a:t>
            </a:r>
          </a:p>
        </p:txBody>
      </p:sp>
      <p:sp>
        <p:nvSpPr>
          <p:cNvPr id="3" name="Text Placeholder 2"/>
          <p:cNvSpPr>
            <a:spLocks noGrp="1"/>
          </p:cNvSpPr>
          <p:nvPr>
            <p:ph idx="1"/>
          </p:nvPr>
        </p:nvSpPr>
        <p:spPr/>
        <p:txBody>
          <a:bodyPr>
            <a:normAutofit/>
          </a:bodyPr>
          <a:lstStyle/>
          <a:p>
            <a:r>
              <a:rPr lang="en-US" sz="3387" dirty="0"/>
              <a:t>SQL Server 2014 From 0 to HA with Cluster &amp; AlwaysOn</a:t>
            </a:r>
          </a:p>
          <a:p>
            <a:pPr lvl="1"/>
            <a:r>
              <a:rPr lang="en-US" sz="2963" dirty="0">
                <a:hlinkClick r:id="rId3"/>
              </a:rPr>
              <a:t>https://www.youtube.com/watch?v=YbF17toCd5Y</a:t>
            </a:r>
            <a:endParaRPr lang="en-US" sz="2963" dirty="0"/>
          </a:p>
          <a:p>
            <a:endParaRPr lang="en-US" sz="3387" dirty="0"/>
          </a:p>
          <a:p>
            <a:r>
              <a:rPr lang="en-US" sz="3387" dirty="0"/>
              <a:t>Azure &amp; SQL Server: what’s new</a:t>
            </a:r>
          </a:p>
          <a:p>
            <a:pPr lvl="1"/>
            <a:r>
              <a:rPr lang="en-US" sz="2963" dirty="0">
                <a:hlinkClick r:id="rId4"/>
              </a:rPr>
              <a:t>https://www.youtube.com/watch?v=MfADRPjvrzo</a:t>
            </a:r>
            <a:endParaRPr lang="en-US" sz="2963" dirty="0"/>
          </a:p>
          <a:p>
            <a:endParaRPr lang="en-US" sz="3387" dirty="0"/>
          </a:p>
        </p:txBody>
      </p:sp>
    </p:spTree>
    <p:extLst>
      <p:ext uri="{BB962C8B-B14F-4D97-AF65-F5344CB8AC3E}">
        <p14:creationId xmlns:p14="http://schemas.microsoft.com/office/powerpoint/2010/main" val="2962639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61FCF-DF9A-4BC6-A076-62E465330ABE}"/>
              </a:ext>
            </a:extLst>
          </p:cNvPr>
          <p:cNvSpPr>
            <a:spLocks noGrp="1"/>
          </p:cNvSpPr>
          <p:nvPr>
            <p:ph type="title"/>
          </p:nvPr>
        </p:nvSpPr>
        <p:spPr/>
        <p:txBody>
          <a:bodyPr/>
          <a:lstStyle/>
          <a:p>
            <a:r>
              <a:rPr lang="it-IT" dirty="0"/>
              <a:t>Q&amp;A</a:t>
            </a:r>
            <a:endParaRPr lang="en-US" dirty="0"/>
          </a:p>
        </p:txBody>
      </p:sp>
    </p:spTree>
    <p:extLst>
      <p:ext uri="{BB962C8B-B14F-4D97-AF65-F5344CB8AC3E}">
        <p14:creationId xmlns:p14="http://schemas.microsoft.com/office/powerpoint/2010/main" val="95844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Controllo degli accessi</a:t>
            </a:r>
            <a:endParaRPr lang="it-IT" dirty="0"/>
          </a:p>
        </p:txBody>
      </p:sp>
      <p:sp>
        <p:nvSpPr>
          <p:cNvPr id="3" name="Text Placeholder 2"/>
          <p:cNvSpPr>
            <a:spLocks noGrp="1"/>
          </p:cNvSpPr>
          <p:nvPr>
            <p:ph idx="1"/>
          </p:nvPr>
        </p:nvSpPr>
        <p:spPr/>
        <p:txBody>
          <a:bodyPr/>
          <a:lstStyle/>
          <a:p>
            <a:r>
              <a:rPr lang="it-IT" dirty="0"/>
              <a:t>Azure Database Firewall (che device)</a:t>
            </a:r>
          </a:p>
          <a:p>
            <a:r>
              <a:rPr lang="it-IT" dirty="0"/>
              <a:t>Autenticazione (chi sono)</a:t>
            </a:r>
          </a:p>
          <a:p>
            <a:r>
              <a:rPr lang="it-IT" dirty="0"/>
              <a:t>Autorizzazioni (cosa posso fare)</a:t>
            </a:r>
          </a:p>
          <a:p>
            <a:endParaRPr lang="it-IT" dirty="0"/>
          </a:p>
          <a:p>
            <a:r>
              <a:rPr lang="it-IT" dirty="0"/>
              <a:t>Principio guida: minor privilegio!</a:t>
            </a:r>
          </a:p>
        </p:txBody>
      </p:sp>
    </p:spTree>
    <p:extLst>
      <p:ext uri="{BB962C8B-B14F-4D97-AF65-F5344CB8AC3E}">
        <p14:creationId xmlns:p14="http://schemas.microsoft.com/office/powerpoint/2010/main" val="290724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6284</TotalTime>
  <Words>3867</Words>
  <Application>Microsoft Office PowerPoint</Application>
  <PresentationFormat>Widescreen</PresentationFormat>
  <Paragraphs>619</Paragraphs>
  <Slides>86</Slides>
  <Notes>33</Notes>
  <HiddenSlides>36</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86</vt:i4>
      </vt:variant>
    </vt:vector>
  </HeadingPairs>
  <TitlesOfParts>
    <vt:vector size="99" baseType="lpstr">
      <vt:lpstr>MS PGothic</vt:lpstr>
      <vt:lpstr>Arial</vt:lpstr>
      <vt:lpstr>Calibri</vt:lpstr>
      <vt:lpstr>Calibri Light</vt:lpstr>
      <vt:lpstr>Consolas</vt:lpstr>
      <vt:lpstr>Segoe Condensed</vt:lpstr>
      <vt:lpstr>Segoe UI</vt:lpstr>
      <vt:lpstr>Segoe UI Light</vt:lpstr>
      <vt:lpstr>Segoe UI Semibold</vt:lpstr>
      <vt:lpstr>Segoe UI Semilight</vt:lpstr>
      <vt:lpstr>Wingdings</vt:lpstr>
      <vt:lpstr>Wingdings 3</vt:lpstr>
      <vt:lpstr>Retrospect</vt:lpstr>
      <vt:lpstr>Workshop Security</vt:lpstr>
      <vt:lpstr>Gianluca Hotz</vt:lpstr>
      <vt:lpstr>PowerPoint Presentation</vt:lpstr>
      <vt:lpstr>Introduzione</vt:lpstr>
      <vt:lpstr>GDPR: General Data Protection Regulation</vt:lpstr>
      <vt:lpstr>Security Layering</vt:lpstr>
      <vt:lpstr>Scoperta e controllo accessi</vt:lpstr>
      <vt:lpstr>Assessment</vt:lpstr>
      <vt:lpstr>Controllo degli accessi</vt:lpstr>
      <vt:lpstr>Azure Database Firewall</vt:lpstr>
      <vt:lpstr>Autenticazione</vt:lpstr>
      <vt:lpstr>Autorizzazioni</vt:lpstr>
      <vt:lpstr>Protezione</vt:lpstr>
      <vt:lpstr>Attore principale: crittografia, ma dove?</vt:lpstr>
      <vt:lpstr>Crittografia comunicazioni</vt:lpstr>
      <vt:lpstr>Crittografia dati prima di SQL Server 2016</vt:lpstr>
      <vt:lpstr>Always Encrypted</vt:lpstr>
      <vt:lpstr>Panoramica Always Encrypted</vt:lpstr>
      <vt:lpstr>Always Encrypted Keys</vt:lpstr>
      <vt:lpstr>Crittografia dei dati</vt:lpstr>
      <vt:lpstr>Configurazione Always Encrypted</vt:lpstr>
      <vt:lpstr>Configurazione Client Always Encrypted</vt:lpstr>
      <vt:lpstr>Recupero dati con Always Encrypted</vt:lpstr>
      <vt:lpstr>Always Encrypted e parametri</vt:lpstr>
      <vt:lpstr>Corrispondenze esatte con Always Encrypted</vt:lpstr>
      <vt:lpstr>Flusso corrispondenze esatte AE</vt:lpstr>
      <vt:lpstr>DEMO</vt:lpstr>
      <vt:lpstr>Import: Menu</vt:lpstr>
      <vt:lpstr>Import: Settings</vt:lpstr>
      <vt:lpstr>Import: Database Settings</vt:lpstr>
      <vt:lpstr>Application (unencrypted data)</vt:lpstr>
      <vt:lpstr>Encrypt columns: menu</vt:lpstr>
      <vt:lpstr>Encrypt columns: introduction</vt:lpstr>
      <vt:lpstr>Encrypt columns: column selection</vt:lpstr>
      <vt:lpstr>Encrypt columns: Master Key config</vt:lpstr>
      <vt:lpstr>Encrypt columns: run settings</vt:lpstr>
      <vt:lpstr>Encrypt columns: summary</vt:lpstr>
      <vt:lpstr>Encrypted data in SSMS</vt:lpstr>
      <vt:lpstr>Application: encrypted data type error</vt:lpstr>
      <vt:lpstr>Encrypted data ad-hoc/params queries</vt:lpstr>
      <vt:lpstr>Parametrized Commands Round-trip</vt:lpstr>
      <vt:lpstr>Parametrized Commands Round-trip</vt:lpstr>
      <vt:lpstr>Benefici Always Encrypted</vt:lpstr>
      <vt:lpstr>Row Level Security</vt:lpstr>
      <vt:lpstr>Row-Level Security</vt:lpstr>
      <vt:lpstr>Panoramica Row Level Security</vt:lpstr>
      <vt:lpstr>Row-Level Security &amp; Multi Tenancy</vt:lpstr>
      <vt:lpstr>DEMO</vt:lpstr>
      <vt:lpstr>RLS: Alice login</vt:lpstr>
      <vt:lpstr>RLS: Alice sees her patients</vt:lpstr>
      <vt:lpstr>RLS: Alice sees her patients’ visits</vt:lpstr>
      <vt:lpstr>RLS: Rachel login</vt:lpstr>
      <vt:lpstr>RLS: Rachel sees her patients</vt:lpstr>
      <vt:lpstr>RLS: Rachel patients have no visits yet</vt:lpstr>
      <vt:lpstr>Dynamic Data Masking</vt:lpstr>
      <vt:lpstr>Dynamic Data Masking</vt:lpstr>
      <vt:lpstr>DEMO</vt:lpstr>
      <vt:lpstr>DDM: Alice login</vt:lpstr>
      <vt:lpstr>DDM: Alice patients</vt:lpstr>
      <vt:lpstr>DDM: Alice patients’ data masked</vt:lpstr>
      <vt:lpstr>Funzioni Dynamic Data Masking</vt:lpstr>
      <vt:lpstr>Permessi Dynamic Data Masking</vt:lpstr>
      <vt:lpstr>Dynamic Data Masking Gotchas</vt:lpstr>
      <vt:lpstr>Limitazione Dynamic Data Masking</vt:lpstr>
      <vt:lpstr>Continuità del servizio</vt:lpstr>
      <vt:lpstr>AlwaysOn Failover Cluster Instance</vt:lpstr>
      <vt:lpstr>AlwaysOn Failover Cluster Instance</vt:lpstr>
      <vt:lpstr>AlwaysOn Availability Groups</vt:lpstr>
      <vt:lpstr>AlwaysOn Availability Groups</vt:lpstr>
      <vt:lpstr>Azure SQL Database</vt:lpstr>
      <vt:lpstr>Backup e restore</vt:lpstr>
      <vt:lpstr>Backup &amp; Restore in Azure SQL Database</vt:lpstr>
      <vt:lpstr>Report e revisione</vt:lpstr>
      <vt:lpstr>Cosa tracciare</vt:lpstr>
      <vt:lpstr>SQL Server Audit</vt:lpstr>
      <vt:lpstr>Azure SQL Database Threat Detection</vt:lpstr>
      <vt:lpstr>Policy Based Management</vt:lpstr>
      <vt:lpstr>Change Data Capture</vt:lpstr>
      <vt:lpstr>Modifiche Database Temporali</vt:lpstr>
      <vt:lpstr>Interrogazioni Database Temporali</vt:lpstr>
      <vt:lpstr>Risorse</vt:lpstr>
      <vt:lpstr>Risorse GDPR</vt:lpstr>
      <vt:lpstr>Risorse Security generiche</vt:lpstr>
      <vt:lpstr>Risorse Security specifiche</vt:lpstr>
      <vt:lpstr>Risorse Business Continuity</vt:lpstr>
      <vt:lpstr>Q&amp;A</vt:lpstr>
    </vt:vector>
  </TitlesOfParts>
  <Company>UGISS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Sicurezza DotNetLiguria</dc:title>
  <dc:subject>SQL Server &amp; GDPR</dc:subject>
  <dc:creator>Gianluca Hotz</dc:creator>
  <cp:keywords>sql server; gdpr; security; audit; HADR</cp:keywords>
  <cp:lastModifiedBy>Gianluca Hotz</cp:lastModifiedBy>
  <cp:revision>260</cp:revision>
  <dcterms:created xsi:type="dcterms:W3CDTF">2016-03-28T15:31:59Z</dcterms:created>
  <dcterms:modified xsi:type="dcterms:W3CDTF">2018-02-23T08:32:06Z</dcterms:modified>
</cp:coreProperties>
</file>